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35" r:id="rId3"/>
    <p:sldId id="347" r:id="rId4"/>
    <p:sldId id="348" r:id="rId5"/>
    <p:sldId id="349" r:id="rId6"/>
    <p:sldId id="363" r:id="rId7"/>
    <p:sldId id="364" r:id="rId8"/>
    <p:sldId id="365" r:id="rId9"/>
    <p:sldId id="366" r:id="rId10"/>
    <p:sldId id="323" r:id="rId11"/>
    <p:sldId id="324" r:id="rId12"/>
    <p:sldId id="325" r:id="rId13"/>
    <p:sldId id="370" r:id="rId14"/>
    <p:sldId id="271" r:id="rId15"/>
    <p:sldId id="293" r:id="rId16"/>
    <p:sldId id="367" r:id="rId17"/>
    <p:sldId id="368" r:id="rId18"/>
    <p:sldId id="326" r:id="rId19"/>
    <p:sldId id="276" r:id="rId20"/>
    <p:sldId id="344" r:id="rId21"/>
    <p:sldId id="310" r:id="rId22"/>
    <p:sldId id="311" r:id="rId23"/>
    <p:sldId id="369" r:id="rId24"/>
    <p:sldId id="360" r:id="rId25"/>
    <p:sldId id="358" r:id="rId26"/>
    <p:sldId id="327" r:id="rId27"/>
    <p:sldId id="350" r:id="rId28"/>
    <p:sldId id="362" r:id="rId29"/>
    <p:sldId id="342" r:id="rId30"/>
    <p:sldId id="355" r:id="rId31"/>
    <p:sldId id="371" r:id="rId32"/>
    <p:sldId id="343" r:id="rId3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Ehrenhofer" initials="JE" lastIdx="2" clrIdx="0">
    <p:extLst>
      <p:ext uri="{19B8F6BF-5375-455C-9EA6-DF929625EA0E}">
        <p15:presenceInfo xmlns:p15="http://schemas.microsoft.com/office/powerpoint/2012/main" userId="473062b43ff0ad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4836"/>
    <a:srgbClr val="1EA185"/>
    <a:srgbClr val="9AC3E8"/>
    <a:srgbClr val="FFD966"/>
    <a:srgbClr val="183457"/>
    <a:srgbClr val="F2F2F2"/>
    <a:srgbClr val="FFFFFF"/>
    <a:srgbClr val="FF6600"/>
    <a:srgbClr val="F7931A"/>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525" autoAdjust="0"/>
  </p:normalViewPr>
  <p:slideViewPr>
    <p:cSldViewPr snapToGrid="0">
      <p:cViewPr>
        <p:scale>
          <a:sx n="87" d="100"/>
          <a:sy n="87" d="100"/>
        </p:scale>
        <p:origin x="97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429CBD1-7DE2-452D-A81C-7ED9EA4E0AD3}" type="datetimeFigureOut">
              <a:rPr lang="en-US" smtClean="0"/>
              <a:t>6/5/2018</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AFFB7B3-A7C1-4B78-91E8-8C25CF3B30BB}" type="slidenum">
              <a:rPr lang="en-US" smtClean="0"/>
              <a:t>‹#›</a:t>
            </a:fld>
            <a:endParaRPr lang="en-US"/>
          </a:p>
        </p:txBody>
      </p:sp>
    </p:spTree>
    <p:extLst>
      <p:ext uri="{BB962C8B-B14F-4D97-AF65-F5344CB8AC3E}">
        <p14:creationId xmlns:p14="http://schemas.microsoft.com/office/powerpoint/2010/main" val="285564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a:t>
            </a:fld>
            <a:endParaRPr lang="en-US"/>
          </a:p>
        </p:txBody>
      </p:sp>
    </p:spTree>
    <p:extLst>
      <p:ext uri="{BB962C8B-B14F-4D97-AF65-F5344CB8AC3E}">
        <p14:creationId xmlns:p14="http://schemas.microsoft.com/office/powerpoint/2010/main" val="281817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15</a:t>
            </a:fld>
            <a:endParaRPr lang="en-US"/>
          </a:p>
        </p:txBody>
      </p:sp>
    </p:spTree>
    <p:extLst>
      <p:ext uri="{BB962C8B-B14F-4D97-AF65-F5344CB8AC3E}">
        <p14:creationId xmlns:p14="http://schemas.microsoft.com/office/powerpoint/2010/main" val="137386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7, meaning that 7 total inputs (including your own) are used. As of August 2017, the minimum allowed by the network is 7.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16</a:t>
            </a:fld>
            <a:endParaRPr lang="en-US"/>
          </a:p>
        </p:txBody>
      </p:sp>
    </p:spTree>
    <p:extLst>
      <p:ext uri="{BB962C8B-B14F-4D97-AF65-F5344CB8AC3E}">
        <p14:creationId xmlns:p14="http://schemas.microsoft.com/office/powerpoint/2010/main" val="4056778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17</a:t>
            </a:fld>
            <a:endParaRPr lang="en-US"/>
          </a:p>
        </p:txBody>
      </p:sp>
    </p:spTree>
    <p:extLst>
      <p:ext uri="{BB962C8B-B14F-4D97-AF65-F5344CB8AC3E}">
        <p14:creationId xmlns:p14="http://schemas.microsoft.com/office/powerpoint/2010/main" val="804813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35572" indent="-235572">
              <a:buAutoNum type="arabicPeriod"/>
            </a:pPr>
            <a:r>
              <a:rPr lang="en-US" baseline="0" dirty="0"/>
              <a:t>It is new money from a Coinbase transaction. This is known to everyone on the network. They do not know what address controls it.</a:t>
            </a:r>
          </a:p>
          <a:p>
            <a:pPr marL="235572" indent="-235572">
              <a:buAutoNum type="arabicPeriod"/>
            </a:pPr>
            <a:r>
              <a:rPr lang="en-US" baseline="0" dirty="0"/>
              <a:t>The input was actually spent by the real controller</a:t>
            </a:r>
          </a:p>
          <a:p>
            <a:pPr marL="235572" indent="-235572">
              <a:buAutoNum type="arabicPeriod"/>
            </a:pPr>
            <a:r>
              <a:rPr lang="en-US" baseline="0" dirty="0"/>
              <a:t>The input was borrowed an used as a decoy in another transaction</a:t>
            </a:r>
          </a:p>
          <a:p>
            <a:r>
              <a:rPr lang="en-US" baseline="0" dirty="0"/>
              <a:t>Since there is no way to differentiate between 2 and 3, there is no way of knowing whether an input is actually spent, even if it appears in a specific block.</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18</a:t>
            </a:fld>
            <a:endParaRPr lang="en-US"/>
          </a:p>
        </p:txBody>
      </p:sp>
    </p:spTree>
    <p:extLst>
      <p:ext uri="{BB962C8B-B14F-4D97-AF65-F5344CB8AC3E}">
        <p14:creationId xmlns:p14="http://schemas.microsoft.com/office/powerpoint/2010/main" val="3040263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tell the network that you would like for them to include</a:t>
            </a:r>
            <a:r>
              <a:rPr lang="en-US" baseline="0" dirty="0"/>
              <a:t> your transaction in the next block, you can leak some very important information about yourself, even if the transaction itself is obfuscated. Some nodes on the network may be logging the IP address that they receive these requests from. Fortunately, it is very difficult for an attacker to know that this is the real origin of the transaction, but they can still make an educated guess. Then, they could knock on your door and demand your private key. Not good. Or perhaps an ISP could say they purposefully block connection to the Monero network. Not good either. </a:t>
            </a:r>
            <a:r>
              <a:rPr lang="en-US" baseline="0" dirty="0" err="1"/>
              <a:t>Kovri</a:t>
            </a:r>
            <a:r>
              <a:rPr lang="en-US" baseline="0" dirty="0"/>
              <a:t> will allow people to hide their IP address and, optionally, hide from one’s ISP that Monero is even being used at all. This is done by tunneling connections though the I2P network. I2P is similar to Tor with a few important differences. Every node is a participant on the network, which allows Monero to contribute to I2P rather than just mostly leeching off Tor. In any case, </a:t>
            </a:r>
            <a:r>
              <a:rPr lang="en-US" baseline="0" dirty="0" err="1"/>
              <a:t>Kovri</a:t>
            </a:r>
            <a:r>
              <a:rPr lang="en-US" baseline="0" dirty="0"/>
              <a:t> will allow users to protect their connection information locally and from outside attackers.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19</a:t>
            </a:fld>
            <a:endParaRPr lang="en-US"/>
          </a:p>
        </p:txBody>
      </p:sp>
    </p:spTree>
    <p:extLst>
      <p:ext uri="{BB962C8B-B14F-4D97-AF65-F5344CB8AC3E}">
        <p14:creationId xmlns:p14="http://schemas.microsoft.com/office/powerpoint/2010/main" val="3162973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an</a:t>
            </a:r>
            <a:r>
              <a:rPr lang="en-US" baseline="0" dirty="0"/>
              <a:t> attacker getting one’s real IP address, they would instead get a meaningless, disposable I2P address. We cannot prevent nodes from logging or even know which nodes log, but we can give nodes garbage information. That’s what </a:t>
            </a:r>
            <a:r>
              <a:rPr lang="en-US" baseline="0" dirty="0" err="1"/>
              <a:t>Kovri</a:t>
            </a:r>
            <a:r>
              <a:rPr lang="en-US" baseline="0" dirty="0"/>
              <a:t> does.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20</a:t>
            </a:fld>
            <a:endParaRPr lang="en-US"/>
          </a:p>
        </p:txBody>
      </p:sp>
    </p:spTree>
    <p:extLst>
      <p:ext uri="{BB962C8B-B14F-4D97-AF65-F5344CB8AC3E}">
        <p14:creationId xmlns:p14="http://schemas.microsoft.com/office/powerpoint/2010/main" val="380329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21</a:t>
            </a:fld>
            <a:endParaRPr lang="en-US"/>
          </a:p>
        </p:txBody>
      </p:sp>
    </p:spTree>
    <p:extLst>
      <p:ext uri="{BB962C8B-B14F-4D97-AF65-F5344CB8AC3E}">
        <p14:creationId xmlns:p14="http://schemas.microsoft.com/office/powerpoint/2010/main" val="3749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22</a:t>
            </a:fld>
            <a:endParaRPr lang="en-US"/>
          </a:p>
        </p:txBody>
      </p:sp>
    </p:spTree>
    <p:extLst>
      <p:ext uri="{BB962C8B-B14F-4D97-AF65-F5344CB8AC3E}">
        <p14:creationId xmlns:p14="http://schemas.microsoft.com/office/powerpoint/2010/main" val="242050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23</a:t>
            </a:fld>
            <a:endParaRPr lang="en-US"/>
          </a:p>
        </p:txBody>
      </p:sp>
    </p:spTree>
    <p:extLst>
      <p:ext uri="{BB962C8B-B14F-4D97-AF65-F5344CB8AC3E}">
        <p14:creationId xmlns:p14="http://schemas.microsoft.com/office/powerpoint/2010/main" val="944019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24</a:t>
            </a:fld>
            <a:endParaRPr lang="en-US"/>
          </a:p>
        </p:txBody>
      </p:sp>
    </p:spTree>
    <p:extLst>
      <p:ext uri="{BB962C8B-B14F-4D97-AF65-F5344CB8AC3E}">
        <p14:creationId xmlns:p14="http://schemas.microsoft.com/office/powerpoint/2010/main" val="3287309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a:t>
            </a:r>
            <a:r>
              <a:rPr lang="en-US" baseline="0" dirty="0"/>
              <a:t> terms, Bitcoin is a decentralized network, where a history of the transactions is stored on thousands of computers around the world. This history is called the blockchain. The blockchain is a chain of blocks. Each block contains the most recent transaction history. There is a new block every 10 minutes. People will ask miners to include their transactions in the next block, often with a fee. The network automatically adjusts so that a new block can be added by one miner at random approximately every 10 minutes. Once a transaction is included in a block, it has a confirmation. People who are very cautious wait for several confirmations, since it is significantly harder to reverse an old transaction than a new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a:t>
            </a:fld>
            <a:endParaRPr lang="en-US"/>
          </a:p>
        </p:txBody>
      </p:sp>
    </p:spTree>
    <p:extLst>
      <p:ext uri="{BB962C8B-B14F-4D97-AF65-F5344CB8AC3E}">
        <p14:creationId xmlns:p14="http://schemas.microsoft.com/office/powerpoint/2010/main" val="3856601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30000" dirty="0"/>
              <a:t>1</a:t>
            </a:r>
            <a:r>
              <a:rPr lang="en-US" dirty="0"/>
              <a:t>https://dashpay.atlassian.net/wiki/spaces/OC/pages/79986710/</a:t>
            </a:r>
            <a:r>
              <a:rPr lang="en-US" dirty="0" err="1"/>
              <a:t>Messaging+Framework+for+Dash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25</a:t>
            </a:fld>
            <a:endParaRPr lang="en-US"/>
          </a:p>
        </p:txBody>
      </p:sp>
    </p:spTree>
    <p:extLst>
      <p:ext uri="{BB962C8B-B14F-4D97-AF65-F5344CB8AC3E}">
        <p14:creationId xmlns:p14="http://schemas.microsoft.com/office/powerpoint/2010/main" val="351377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official</a:t>
            </a:r>
            <a:r>
              <a:rPr lang="en-US" baseline="0" dirty="0"/>
              <a:t> GUI currently looks like. It is available on a variety of platforms.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26</a:t>
            </a:fld>
            <a:endParaRPr lang="en-US"/>
          </a:p>
        </p:txBody>
      </p:sp>
    </p:spTree>
    <p:extLst>
      <p:ext uri="{BB962C8B-B14F-4D97-AF65-F5344CB8AC3E}">
        <p14:creationId xmlns:p14="http://schemas.microsoft.com/office/powerpoint/2010/main" val="410619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27</a:t>
            </a:fld>
            <a:endParaRPr lang="en-US"/>
          </a:p>
        </p:txBody>
      </p:sp>
    </p:spTree>
    <p:extLst>
      <p:ext uri="{BB962C8B-B14F-4D97-AF65-F5344CB8AC3E}">
        <p14:creationId xmlns:p14="http://schemas.microsoft.com/office/powerpoint/2010/main" val="3868936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28</a:t>
            </a:fld>
            <a:endParaRPr lang="en-US"/>
          </a:p>
        </p:txBody>
      </p:sp>
    </p:spTree>
    <p:extLst>
      <p:ext uri="{BB962C8B-B14F-4D97-AF65-F5344CB8AC3E}">
        <p14:creationId xmlns:p14="http://schemas.microsoft.com/office/powerpoint/2010/main" val="387566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a:t>
            </a:fld>
            <a:endParaRPr lang="en-US"/>
          </a:p>
        </p:txBody>
      </p:sp>
    </p:spTree>
    <p:extLst>
      <p:ext uri="{BB962C8B-B14F-4D97-AF65-F5344CB8AC3E}">
        <p14:creationId xmlns:p14="http://schemas.microsoft.com/office/powerpoint/2010/main" val="36043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4</a:t>
            </a:fld>
            <a:endParaRPr lang="en-US"/>
          </a:p>
        </p:txBody>
      </p:sp>
    </p:spTree>
    <p:extLst>
      <p:ext uri="{BB962C8B-B14F-4D97-AF65-F5344CB8AC3E}">
        <p14:creationId xmlns:p14="http://schemas.microsoft.com/office/powerpoint/2010/main" val="46721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Bitcoin.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9</a:t>
            </a:fld>
            <a:endParaRPr lang="en-US"/>
          </a:p>
        </p:txBody>
      </p:sp>
    </p:spTree>
    <p:extLst>
      <p:ext uri="{BB962C8B-B14F-4D97-AF65-F5344CB8AC3E}">
        <p14:creationId xmlns:p14="http://schemas.microsoft.com/office/powerpoint/2010/main" val="278959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133705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234788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79244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14</a:t>
            </a:fld>
            <a:endParaRPr lang="en-US"/>
          </a:p>
        </p:txBody>
      </p:sp>
    </p:spTree>
    <p:extLst>
      <p:ext uri="{BB962C8B-B14F-4D97-AF65-F5344CB8AC3E}">
        <p14:creationId xmlns:p14="http://schemas.microsoft.com/office/powerpoint/2010/main" val="122610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3075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6698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17580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45407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5755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56684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6/5/2018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2784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6/5/2018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90271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6/5/2018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98074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24978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85403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6/5/2018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37820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2.png"/><Relationship Id="rId7"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https://www.worldmapsonline.com/images/murals/satellite_image/world_topography_bathymetry_mural_lg.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3697705" y="2270161"/>
            <a:ext cx="4796590" cy="1680412"/>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moner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475" y="2198597"/>
            <a:ext cx="3501749" cy="1844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21659" y="1721543"/>
            <a:ext cx="4548681" cy="477054"/>
          </a:xfrm>
          <a:prstGeom prst="rect">
            <a:avLst/>
          </a:prstGeom>
          <a:noFill/>
        </p:spPr>
        <p:txBody>
          <a:bodyPr wrap="none" rtlCol="0">
            <a:spAutoFit/>
          </a:bodyPr>
          <a:lstStyle/>
          <a:p>
            <a:pPr algn="ctr"/>
            <a:r>
              <a:rPr lang="en-US" sz="2500" spc="200" dirty="0">
                <a:solidFill>
                  <a:schemeClr val="bg1">
                    <a:lumMod val="95000"/>
                  </a:schemeClr>
                </a:solidFill>
              </a:rPr>
              <a:t>SAFE MONEY FOR EVERYONE</a:t>
            </a:r>
          </a:p>
        </p:txBody>
      </p:sp>
    </p:spTree>
    <p:extLst>
      <p:ext uri="{BB962C8B-B14F-4D97-AF65-F5344CB8AC3E}">
        <p14:creationId xmlns:p14="http://schemas.microsoft.com/office/powerpoint/2010/main" val="137476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Coins Worth Talking About</a:t>
            </a:r>
          </a:p>
        </p:txBody>
      </p:sp>
      <p:pic>
        <p:nvPicPr>
          <p:cNvPr id="3074" name="Picture 2" descr="Image result for monero">
            <a:extLst>
              <a:ext uri="{FF2B5EF4-FFF2-40B4-BE49-F238E27FC236}">
                <a16:creationId xmlns:a16="http://schemas.microsoft.com/office/drawing/2014/main" id="{65CF23DA-6D4D-457D-BE6D-7AA1E8871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26" y="192470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zcash">
            <a:extLst>
              <a:ext uri="{FF2B5EF4-FFF2-40B4-BE49-F238E27FC236}">
                <a16:creationId xmlns:a16="http://schemas.microsoft.com/office/drawing/2014/main" id="{9DDDCCB2-778B-4408-A289-1FBE3E033B0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026" y="481907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pivx">
            <a:extLst>
              <a:ext uri="{FF2B5EF4-FFF2-40B4-BE49-F238E27FC236}">
                <a16:creationId xmlns:a16="http://schemas.microsoft.com/office/drawing/2014/main" id="{9761B50B-7BB4-4900-A9C1-9C4576048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993" y="203892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dash">
            <a:extLst>
              <a:ext uri="{FF2B5EF4-FFF2-40B4-BE49-F238E27FC236}">
                <a16:creationId xmlns:a16="http://schemas.microsoft.com/office/drawing/2014/main" id="{13CD317E-FCC0-4721-A8F9-1DC55D380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0719" y="203892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Related image">
            <a:extLst>
              <a:ext uri="{FF2B5EF4-FFF2-40B4-BE49-F238E27FC236}">
                <a16:creationId xmlns:a16="http://schemas.microsoft.com/office/drawing/2014/main" id="{2931C00C-4D64-4918-B654-4889D82FE1A6}"/>
              </a:ext>
            </a:extLst>
          </p:cNvPr>
          <p:cNvPicPr>
            <a:picLocks noChangeAspect="1" noChangeArrowheads="1"/>
          </p:cNvPicPr>
          <p:nvPr/>
        </p:nvPicPr>
        <p:blipFill>
          <a:blip r:embed="rId6">
            <a:clrChange>
              <a:clrFrom>
                <a:srgbClr val="E7E8EC"/>
              </a:clrFrom>
              <a:clrTo>
                <a:srgbClr val="E7E8EC">
                  <a:alpha val="0"/>
                </a:srgbClr>
              </a:clrTo>
            </a:clrChange>
            <a:extLst>
              <a:ext uri="{28A0092B-C50C-407E-A947-70E740481C1C}">
                <a14:useLocalDpi xmlns:a14="http://schemas.microsoft.com/office/drawing/2010/main" val="0"/>
              </a:ext>
            </a:extLst>
          </a:blip>
          <a:srcRect/>
          <a:stretch>
            <a:fillRect/>
          </a:stretch>
        </p:blipFill>
        <p:spPr bwMode="auto">
          <a:xfrm>
            <a:off x="10274352" y="203892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Image result for deep onion coin">
            <a:extLst>
              <a:ext uri="{FF2B5EF4-FFF2-40B4-BE49-F238E27FC236}">
                <a16:creationId xmlns:a16="http://schemas.microsoft.com/office/drawing/2014/main" id="{CB7F5DD9-6C1F-4698-8FDD-20EEE7B919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0719" y="3657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verge">
            <a:extLst>
              <a:ext uri="{FF2B5EF4-FFF2-40B4-BE49-F238E27FC236}">
                <a16:creationId xmlns:a16="http://schemas.microsoft.com/office/drawing/2014/main" id="{6963FA86-CC23-4B39-A70C-043D28A9C7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1976" y="357459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Image result for bytecoin">
            <a:extLst>
              <a:ext uri="{FF2B5EF4-FFF2-40B4-BE49-F238E27FC236}">
                <a16:creationId xmlns:a16="http://schemas.microsoft.com/office/drawing/2014/main" id="{E63F903F-0A93-4123-812B-1A503F598E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0719" y="527627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Image result for electroneum">
            <a:extLst>
              <a:ext uri="{FF2B5EF4-FFF2-40B4-BE49-F238E27FC236}">
                <a16:creationId xmlns:a16="http://schemas.microsoft.com/office/drawing/2014/main" id="{30EFC244-E790-446F-A35C-9BD422C6B453}"/>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7086" y="527627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Image result for bitcoindark">
            <a:extLst>
              <a:ext uri="{FF2B5EF4-FFF2-40B4-BE49-F238E27FC236}">
                <a16:creationId xmlns:a16="http://schemas.microsoft.com/office/drawing/2014/main" id="{300D262E-9E49-4377-81B8-1C1530F1D512}"/>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71976" y="527627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Image result for zencash">
            <a:extLst>
              <a:ext uri="{FF2B5EF4-FFF2-40B4-BE49-F238E27FC236}">
                <a16:creationId xmlns:a16="http://schemas.microsoft.com/office/drawing/2014/main" id="{8C6F70C8-8DC5-4233-99A8-65112EB903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7086" y="203892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Image result for navcoin">
            <a:extLst>
              <a:ext uri="{FF2B5EF4-FFF2-40B4-BE49-F238E27FC236}">
                <a16:creationId xmlns:a16="http://schemas.microsoft.com/office/drawing/2014/main" id="{DFFD58FD-EC75-4B71-92EE-91A6170034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7086" y="36576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4C3A48E-3CAE-4717-9757-4642F5906505}"/>
              </a:ext>
            </a:extLst>
          </p:cNvPr>
          <p:cNvPicPr>
            <a:picLocks/>
          </p:cNvPicPr>
          <p:nvPr/>
        </p:nvPicPr>
        <p:blipFill>
          <a:blip r:embed="rId14">
            <a:clrChange>
              <a:clrFrom>
                <a:srgbClr val="1F1F2E"/>
              </a:clrFrom>
              <a:clrTo>
                <a:srgbClr val="1F1F2E">
                  <a:alpha val="0"/>
                </a:srgbClr>
              </a:clrTo>
            </a:clrChange>
          </a:blip>
          <a:stretch>
            <a:fillRect/>
          </a:stretch>
        </p:blipFill>
        <p:spPr>
          <a:xfrm>
            <a:off x="3361993" y="4819076"/>
            <a:ext cx="1828800" cy="1828800"/>
          </a:xfrm>
          <a:prstGeom prst="rect">
            <a:avLst/>
          </a:prstGeom>
        </p:spPr>
      </p:pic>
      <p:cxnSp>
        <p:nvCxnSpPr>
          <p:cNvPr id="10" name="Straight Connector 9">
            <a:extLst>
              <a:ext uri="{FF2B5EF4-FFF2-40B4-BE49-F238E27FC236}">
                <a16:creationId xmlns:a16="http://schemas.microsoft.com/office/drawing/2014/main" id="{5E0C8DA5-F0D1-41BC-8574-0A1D9DB51423}"/>
              </a:ext>
            </a:extLst>
          </p:cNvPr>
          <p:cNvCxnSpPr>
            <a:cxnSpLocks/>
          </p:cNvCxnSpPr>
          <p:nvPr/>
        </p:nvCxnSpPr>
        <p:spPr>
          <a:xfrm>
            <a:off x="5596755" y="2038924"/>
            <a:ext cx="0" cy="4519531"/>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A89170-5B52-46C3-AF6A-830208D172FC}"/>
              </a:ext>
            </a:extLst>
          </p:cNvPr>
          <p:cNvCxnSpPr>
            <a:cxnSpLocks/>
          </p:cNvCxnSpPr>
          <p:nvPr/>
        </p:nvCxnSpPr>
        <p:spPr>
          <a:xfrm>
            <a:off x="2761589" y="1924706"/>
            <a:ext cx="0" cy="472317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5D148F7-6A9B-4D04-9000-D5E15EB48D67}"/>
              </a:ext>
            </a:extLst>
          </p:cNvPr>
          <p:cNvSpPr txBox="1"/>
          <p:nvPr/>
        </p:nvSpPr>
        <p:spPr>
          <a:xfrm rot="16200000">
            <a:off x="5011353" y="4158734"/>
            <a:ext cx="1577932" cy="369332"/>
          </a:xfrm>
          <a:prstGeom prst="rect">
            <a:avLst/>
          </a:prstGeom>
          <a:noFill/>
        </p:spPr>
        <p:txBody>
          <a:bodyPr wrap="none" rtlCol="0">
            <a:spAutoFit/>
          </a:bodyPr>
          <a:lstStyle/>
          <a:p>
            <a:pPr algn="ctr"/>
            <a:r>
              <a:rPr lang="en-US" dirty="0"/>
              <a:t>Tier: Pure Crap</a:t>
            </a:r>
          </a:p>
        </p:txBody>
      </p:sp>
      <p:sp>
        <p:nvSpPr>
          <p:cNvPr id="28" name="TextBox 27">
            <a:extLst>
              <a:ext uri="{FF2B5EF4-FFF2-40B4-BE49-F238E27FC236}">
                <a16:creationId xmlns:a16="http://schemas.microsoft.com/office/drawing/2014/main" id="{2996DBD7-EF86-482A-AB26-B8FFC0974AAA}"/>
              </a:ext>
            </a:extLst>
          </p:cNvPr>
          <p:cNvSpPr txBox="1"/>
          <p:nvPr/>
        </p:nvSpPr>
        <p:spPr>
          <a:xfrm rot="16200000">
            <a:off x="1275262" y="4158733"/>
            <a:ext cx="3373039" cy="369332"/>
          </a:xfrm>
          <a:prstGeom prst="rect">
            <a:avLst/>
          </a:prstGeom>
          <a:noFill/>
        </p:spPr>
        <p:txBody>
          <a:bodyPr wrap="none" rtlCol="0">
            <a:spAutoFit/>
          </a:bodyPr>
          <a:lstStyle/>
          <a:p>
            <a:pPr algn="ctr"/>
            <a:r>
              <a:rPr lang="en-US" dirty="0"/>
              <a:t>Tier: Small Modicum of Principles</a:t>
            </a:r>
          </a:p>
        </p:txBody>
      </p:sp>
      <p:sp>
        <p:nvSpPr>
          <p:cNvPr id="29" name="TextBox 28">
            <a:extLst>
              <a:ext uri="{FF2B5EF4-FFF2-40B4-BE49-F238E27FC236}">
                <a16:creationId xmlns:a16="http://schemas.microsoft.com/office/drawing/2014/main" id="{2043D9F8-223D-47F5-A193-7F11F0F66453}"/>
              </a:ext>
            </a:extLst>
          </p:cNvPr>
          <p:cNvSpPr txBox="1"/>
          <p:nvPr/>
        </p:nvSpPr>
        <p:spPr>
          <a:xfrm rot="16200000">
            <a:off x="-1713197" y="4075729"/>
            <a:ext cx="3805915" cy="369332"/>
          </a:xfrm>
          <a:prstGeom prst="rect">
            <a:avLst/>
          </a:prstGeom>
          <a:noFill/>
        </p:spPr>
        <p:txBody>
          <a:bodyPr wrap="none" rtlCol="0">
            <a:spAutoFit/>
          </a:bodyPr>
          <a:lstStyle/>
          <a:p>
            <a:pPr algn="ctr"/>
            <a:r>
              <a:rPr lang="en-US" dirty="0"/>
              <a:t>Tier: Actual Research and Competence</a:t>
            </a:r>
          </a:p>
        </p:txBody>
      </p:sp>
    </p:spTree>
    <p:extLst>
      <p:ext uri="{BB962C8B-B14F-4D97-AF65-F5344CB8AC3E}">
        <p14:creationId xmlns:p14="http://schemas.microsoft.com/office/powerpoint/2010/main" val="41188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The Monero Difference</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1059952" y="1747831"/>
            <a:ext cx="946093" cy="369332"/>
          </a:xfrm>
          <a:prstGeom prst="rect">
            <a:avLst/>
          </a:prstGeom>
          <a:noFill/>
        </p:spPr>
        <p:txBody>
          <a:bodyPr wrap="none" rtlCol="0">
            <a:spAutoFit/>
          </a:bodyPr>
          <a:lstStyle/>
          <a:p>
            <a:r>
              <a:rPr lang="en-US" b="1" dirty="0"/>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r>
              <a:rPr lang="en-US" b="1" dirty="0"/>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algn="ctr"/>
            <a:r>
              <a:rPr lang="en-US" b="1" dirty="0"/>
              <a:t>RING</a:t>
            </a:r>
          </a:p>
          <a:p>
            <a:pPr algn="ctr"/>
            <a:r>
              <a:rPr lang="en-US" b="1" dirty="0"/>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algn="ctr"/>
            <a:r>
              <a:rPr lang="en-US" b="1" dirty="0"/>
              <a:t>STEALTH</a:t>
            </a:r>
          </a:p>
          <a:p>
            <a:pPr algn="ctr"/>
            <a:r>
              <a:rPr lang="en-US" b="1" dirty="0"/>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3945281" y="1744940"/>
            <a:ext cx="1098379" cy="369332"/>
          </a:xfrm>
          <a:prstGeom prst="rect">
            <a:avLst/>
          </a:prstGeom>
          <a:noFill/>
        </p:spPr>
        <p:txBody>
          <a:bodyPr wrap="none" rtlCol="0">
            <a:spAutoFit/>
          </a:bodyPr>
          <a:lstStyle/>
          <a:p>
            <a:pPr algn="ctr"/>
            <a:r>
              <a:rPr lang="en-US" b="1" dirty="0"/>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algn="ctr"/>
            <a:r>
              <a:rPr lang="en-US" b="1" dirty="0"/>
              <a:t>TRANSACTION</a:t>
            </a:r>
          </a:p>
          <a:p>
            <a:pPr algn="ctr"/>
            <a:r>
              <a:rPr lang="en-US" b="1" dirty="0"/>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r>
              <a:rPr lang="en-US" sz="9600" dirty="0">
                <a:solidFill>
                  <a:srgbClr val="333F50"/>
                </a:solidFill>
              </a:rPr>
              <a:t>ɱ</a:t>
            </a:r>
          </a:p>
        </p:txBody>
      </p:sp>
      <p:sp>
        <p:nvSpPr>
          <p:cNvPr id="72" name="TextBox 71"/>
          <p:cNvSpPr txBox="1"/>
          <p:nvPr/>
        </p:nvSpPr>
        <p:spPr>
          <a:xfrm>
            <a:off x="6803128" y="5768132"/>
            <a:ext cx="1472839" cy="646331"/>
          </a:xfrm>
          <a:prstGeom prst="rect">
            <a:avLst/>
          </a:prstGeom>
          <a:noFill/>
        </p:spPr>
        <p:txBody>
          <a:bodyPr wrap="none" rtlCol="0">
            <a:spAutoFit/>
          </a:bodyPr>
          <a:lstStyle/>
          <a:p>
            <a:pPr algn="ctr"/>
            <a:r>
              <a:rPr lang="en-US" b="1" dirty="0"/>
              <a:t>KOVRI</a:t>
            </a:r>
          </a:p>
          <a:p>
            <a:pPr algn="ctr"/>
            <a:r>
              <a:rPr lang="en-US" b="1" dirty="0"/>
              <a:t>(I2P ROUTER)</a:t>
            </a:r>
          </a:p>
        </p:txBody>
      </p:sp>
      <p:sp>
        <p:nvSpPr>
          <p:cNvPr id="73" name="TextBox 72"/>
          <p:cNvSpPr txBox="1"/>
          <p:nvPr/>
        </p:nvSpPr>
        <p:spPr>
          <a:xfrm>
            <a:off x="3209360" y="5768132"/>
            <a:ext cx="2541081" cy="646331"/>
          </a:xfrm>
          <a:prstGeom prst="rect">
            <a:avLst/>
          </a:prstGeom>
          <a:noFill/>
        </p:spPr>
        <p:txBody>
          <a:bodyPr wrap="none" rtlCol="0">
            <a:spAutoFit/>
          </a:bodyPr>
          <a:lstStyle/>
          <a:p>
            <a:pPr algn="ctr"/>
            <a:r>
              <a:rPr lang="en-US" b="1" dirty="0"/>
              <a:t>RING CONFIDENTIAL</a:t>
            </a:r>
          </a:p>
          <a:p>
            <a:pPr algn="ctr"/>
            <a:r>
              <a:rPr lang="en-US" b="1" dirty="0"/>
              <a:t>TRANSACTIONS (R</a:t>
            </a:r>
            <a:r>
              <a:rPr lang="en-US" sz="1500" b="1" dirty="0"/>
              <a:t>ING</a:t>
            </a:r>
            <a:r>
              <a:rPr lang="en-US" b="1" dirty="0"/>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 (</a:t>
              </a:r>
              <a:r>
                <a:rPr lang="en-US" dirty="0" err="1">
                  <a:solidFill>
                    <a:schemeClr val="tx1"/>
                  </a:solidFill>
                </a:rPr>
                <a:t>Tx</a:t>
              </a:r>
              <a:r>
                <a:rPr lang="en-US" dirty="0">
                  <a:solidFill>
                    <a:schemeClr val="tx1"/>
                  </a:solidFill>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r>
                <a:rPr lang="en-US" dirty="0" err="1">
                  <a:solidFill>
                    <a:schemeClr val="tx1"/>
                  </a:solidFill>
                </a:rPr>
                <a:t>Tx</a:t>
              </a:r>
              <a:r>
                <a:rPr lang="en-US" dirty="0">
                  <a:solidFill>
                    <a:schemeClr val="tx1"/>
                  </a:solidFill>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a:t>
              </a:r>
              <a:r>
                <a:rPr lang="en-US" dirty="0" err="1">
                  <a:solidFill>
                    <a:schemeClr val="tx1"/>
                  </a:solidFill>
                </a:rPr>
                <a:t>Tx</a:t>
              </a:r>
              <a:r>
                <a:rPr lang="en-US" dirty="0">
                  <a:solidFill>
                    <a:schemeClr val="tx1"/>
                  </a:solidFill>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
              </a:r>
              <a:r>
                <a:rPr lang="en-US" dirty="0" err="1">
                  <a:solidFill>
                    <a:schemeClr val="tx1"/>
                  </a:solidFill>
                </a:rPr>
                <a:t>Tx</a:t>
              </a:r>
              <a:r>
                <a:rPr lang="en-US" dirty="0">
                  <a:solidFill>
                    <a:schemeClr val="tx1"/>
                  </a:solidFill>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a:t>
              </a:r>
              <a:r>
                <a:rPr lang="en-US" dirty="0" err="1">
                  <a:solidFill>
                    <a:schemeClr val="tx1"/>
                  </a:solidFill>
                </a:rPr>
                <a:t>Tx</a:t>
              </a:r>
              <a:r>
                <a:rPr lang="en-US" dirty="0">
                  <a:solidFill>
                    <a:schemeClr val="tx1"/>
                  </a:solidFill>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t>
              </a:r>
              <a:r>
                <a:rPr lang="en-US" dirty="0" err="1">
                  <a:solidFill>
                    <a:schemeClr val="tx1"/>
                  </a:solidFill>
                </a:rPr>
                <a:t>Tx</a:t>
              </a:r>
              <a:r>
                <a:rPr lang="en-US" dirty="0">
                  <a:solidFill>
                    <a:schemeClr val="tx1"/>
                  </a:solidFill>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 (</a:t>
              </a:r>
              <a:r>
                <a:rPr lang="en-US" dirty="0" err="1">
                  <a:solidFill>
                    <a:schemeClr val="tx1"/>
                  </a:solidFill>
                </a:rPr>
                <a:t>Tx</a:t>
              </a:r>
              <a:r>
                <a:rPr lang="en-US" dirty="0">
                  <a:solidFill>
                    <a:schemeClr val="tx1"/>
                  </a:solidFill>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 (</a:t>
              </a:r>
              <a:r>
                <a:rPr lang="en-US" dirty="0" err="1">
                  <a:solidFill>
                    <a:schemeClr val="tx1"/>
                  </a:solidFill>
                </a:rPr>
                <a:t>Tx</a:t>
              </a:r>
              <a:r>
                <a:rPr lang="en-US" dirty="0">
                  <a:solidFill>
                    <a:schemeClr val="tx1"/>
                  </a:solidFill>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 (</a:t>
              </a:r>
              <a:r>
                <a:rPr lang="en-US" dirty="0" err="1">
                  <a:solidFill>
                    <a:schemeClr val="tx1"/>
                  </a:solidFill>
                </a:rPr>
                <a:t>Tx</a:t>
              </a:r>
              <a:r>
                <a:rPr lang="en-US" dirty="0">
                  <a:solidFill>
                    <a:schemeClr val="tx1"/>
                  </a:solidFill>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 (</a:t>
              </a:r>
              <a:r>
                <a:rPr lang="en-US" dirty="0" err="1">
                  <a:solidFill>
                    <a:schemeClr val="tx1"/>
                  </a:solidFill>
                </a:rPr>
                <a:t>Tx</a:t>
              </a:r>
              <a:r>
                <a:rPr lang="en-US" dirty="0">
                  <a:solidFill>
                    <a:schemeClr val="tx1"/>
                  </a:solidFill>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a:t>
              </a:r>
              <a:r>
                <a:rPr lang="en-US" dirty="0" err="1">
                  <a:solidFill>
                    <a:schemeClr val="tx1"/>
                  </a:solidFill>
                </a:rPr>
                <a:t>Tx</a:t>
              </a:r>
              <a:r>
                <a:rPr lang="en-US" dirty="0">
                  <a:solidFill>
                    <a:schemeClr val="tx1"/>
                  </a:solidFill>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 (</a:t>
              </a:r>
              <a:r>
                <a:rPr lang="en-US" dirty="0" err="1">
                  <a:solidFill>
                    <a:schemeClr val="tx1"/>
                  </a:solidFill>
                </a:rPr>
                <a:t>Tx</a:t>
              </a:r>
              <a:r>
                <a:rPr lang="en-US" dirty="0">
                  <a:solidFill>
                    <a:schemeClr val="tx1"/>
                  </a:solidFill>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 (</a:t>
              </a:r>
              <a:r>
                <a:rPr lang="en-US" dirty="0" err="1">
                  <a:solidFill>
                    <a:schemeClr val="tx1"/>
                  </a:solidFill>
                </a:rPr>
                <a:t>Tx</a:t>
              </a:r>
              <a:r>
                <a:rPr lang="en-US" dirty="0">
                  <a:solidFill>
                    <a:schemeClr val="tx1"/>
                  </a:solidFill>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a:t>
              </a:r>
              <a:r>
                <a:rPr lang="en-US" dirty="0" err="1">
                  <a:solidFill>
                    <a:schemeClr val="tx1"/>
                  </a:solidFill>
                </a:rPr>
                <a:t>Tx</a:t>
              </a:r>
              <a:r>
                <a:rPr lang="en-US" dirty="0">
                  <a:solidFill>
                    <a:schemeClr val="tx1"/>
                  </a:solidFill>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 (</a:t>
              </a:r>
              <a:r>
                <a:rPr lang="en-US" dirty="0" err="1">
                  <a:solidFill>
                    <a:schemeClr val="tx1"/>
                  </a:solidFill>
                </a:rPr>
                <a:t>Tx</a:t>
              </a:r>
              <a:r>
                <a:rPr lang="en-US" dirty="0">
                  <a:solidFill>
                    <a:schemeClr val="tx1"/>
                  </a:solidFill>
                </a:rPr>
                <a:t> ID </a:t>
              </a:r>
              <a:r>
                <a:rPr lang="en-US" dirty="0" err="1">
                  <a:solidFill>
                    <a:schemeClr val="tx1"/>
                  </a:solidFill>
                </a:rPr>
                <a:t>fnidmnfdsam</a:t>
              </a:r>
              <a:r>
                <a:rPr lang="en-US" dirty="0">
                  <a:solidFill>
                    <a:schemeClr val="tx1"/>
                  </a:solidFill>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r>
                <a:rPr lang="en-US" b="1" dirty="0"/>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Tree>
    <p:extLst>
      <p:ext uri="{BB962C8B-B14F-4D97-AF65-F5344CB8AC3E}">
        <p14:creationId xmlns:p14="http://schemas.microsoft.com/office/powerpoint/2010/main" val="6304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391416" y="4118744"/>
            <a:ext cx="4211322" cy="3399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Current Min </a:t>
            </a:r>
            <a:r>
              <a:rPr lang="en-US" dirty="0" err="1"/>
              <a:t>Ringsize</a:t>
            </a:r>
            <a:r>
              <a:rPr lang="en-US" dirty="0"/>
              <a:t> = 7</a:t>
            </a:r>
          </a:p>
        </p:txBody>
      </p:sp>
      <p:sp>
        <p:nvSpPr>
          <p:cNvPr id="34" name="TextBox 33"/>
          <p:cNvSpPr txBox="1"/>
          <p:nvPr/>
        </p:nvSpPr>
        <p:spPr>
          <a:xfrm>
            <a:off x="3986871" y="1713809"/>
            <a:ext cx="893643" cy="369332"/>
          </a:xfrm>
          <a:prstGeom prst="rect">
            <a:avLst/>
          </a:prstGeom>
          <a:noFill/>
        </p:spPr>
        <p:txBody>
          <a:bodyPr wrap="none" rtlCol="0">
            <a:spAutoFit/>
          </a:bodyPr>
          <a:lstStyle/>
          <a:p>
            <a:pPr algn="ctr"/>
            <a:r>
              <a:rPr lang="en-US" b="1" dirty="0"/>
              <a:t>INPUTS</a:t>
            </a:r>
          </a:p>
        </p:txBody>
      </p:sp>
      <p:sp>
        <p:nvSpPr>
          <p:cNvPr id="27" name="Rounded Rectangle 4"/>
          <p:cNvSpPr/>
          <p:nvPr/>
        </p:nvSpPr>
        <p:spPr>
          <a:xfrm>
            <a:off x="3072121" y="2183068"/>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8" name="Rounded Rectangle 5"/>
          <p:cNvSpPr/>
          <p:nvPr/>
        </p:nvSpPr>
        <p:spPr>
          <a:xfrm>
            <a:off x="3072120" y="2789534"/>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29" name="Rounded Rectangle 6"/>
          <p:cNvSpPr/>
          <p:nvPr/>
        </p:nvSpPr>
        <p:spPr>
          <a:xfrm>
            <a:off x="3072119" y="339600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0" name="Rounded Rectangle 7"/>
          <p:cNvSpPr/>
          <p:nvPr/>
        </p:nvSpPr>
        <p:spPr>
          <a:xfrm>
            <a:off x="3072122" y="46520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31" name="Rounded Rectangle 8"/>
          <p:cNvSpPr/>
          <p:nvPr/>
        </p:nvSpPr>
        <p:spPr>
          <a:xfrm>
            <a:off x="3072121" y="52585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32" name="Rounded Rectangle 9"/>
          <p:cNvSpPr/>
          <p:nvPr/>
        </p:nvSpPr>
        <p:spPr>
          <a:xfrm>
            <a:off x="3072120" y="58650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cxnSp>
        <p:nvCxnSpPr>
          <p:cNvPr id="33" name="Elbow Connector 33"/>
          <p:cNvCxnSpPr/>
          <p:nvPr/>
        </p:nvCxnSpPr>
        <p:spPr>
          <a:xfrm flipV="1">
            <a:off x="2829172" y="6230066"/>
            <a:ext cx="4975936" cy="467678"/>
          </a:xfrm>
          <a:prstGeom prst="bentConnector3">
            <a:avLst>
              <a:gd name="adj1" fmla="val 86031"/>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9611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cxnSpLocks/>
            <a:stCxn id="28" idx="1"/>
          </p:cNvCxnSpPr>
          <p:nvPr/>
        </p:nvCxnSpPr>
        <p:spPr>
          <a:xfrm rot="10800000" flipV="1">
            <a:off x="2829170" y="3054228"/>
            <a:ext cx="242950" cy="3643515"/>
          </a:xfrm>
          <a:prstGeom prst="bentConnector2">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ounded Rectangle 6">
            <a:extLst>
              <a:ext uri="{FF2B5EF4-FFF2-40B4-BE49-F238E27FC236}">
                <a16:creationId xmlns:a16="http://schemas.microsoft.com/office/drawing/2014/main" id="{445029E2-0A44-3B45-A6D7-EDFC615EA091}"/>
              </a:ext>
            </a:extLst>
          </p:cNvPr>
          <p:cNvSpPr/>
          <p:nvPr/>
        </p:nvSpPr>
        <p:spPr>
          <a:xfrm>
            <a:off x="3072119" y="402575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Tree>
    <p:extLst>
      <p:ext uri="{BB962C8B-B14F-4D97-AF65-F5344CB8AC3E}">
        <p14:creationId xmlns:p14="http://schemas.microsoft.com/office/powerpoint/2010/main" val="307619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27" grpId="0" animBg="1"/>
      <p:bldP spid="28" grpId="0" animBg="1"/>
      <p:bldP spid="29" grpId="0" animBg="1"/>
      <p:bldP spid="30" grpId="0" animBg="1"/>
      <p:bldP spid="31" grpId="0" animBg="1"/>
      <p:bldP spid="32" grpId="0" animBg="1"/>
      <p:bldP spid="37"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a:cxnSpLocks/>
          </p:cNvCxnSpPr>
          <p:nvPr/>
        </p:nvCxnSpPr>
        <p:spPr>
          <a:xfrm flipV="1">
            <a:off x="5789654" y="2258566"/>
            <a:ext cx="2252790" cy="621550"/>
          </a:xfrm>
          <a:prstGeom prst="bentConnector3">
            <a:avLst>
              <a:gd name="adj1" fmla="val 40449"/>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182267"/>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7" name="Rounded Rectangle 4"/>
          <p:cNvSpPr/>
          <p:nvPr/>
        </p:nvSpPr>
        <p:spPr>
          <a:xfrm>
            <a:off x="3072122" y="218226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52" name="Rounded Rectangle 5"/>
          <p:cNvSpPr/>
          <p:nvPr/>
        </p:nvSpPr>
        <p:spPr>
          <a:xfrm>
            <a:off x="3066509" y="2788733"/>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53" name="Rounded Rectangle 6"/>
          <p:cNvSpPr/>
          <p:nvPr/>
        </p:nvSpPr>
        <p:spPr>
          <a:xfrm>
            <a:off x="3066508" y="33951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54" name="Rounded Rectangle 7"/>
          <p:cNvSpPr/>
          <p:nvPr/>
        </p:nvSpPr>
        <p:spPr>
          <a:xfrm>
            <a:off x="3066510" y="46520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55" name="Rounded Rectangle 8"/>
          <p:cNvSpPr/>
          <p:nvPr/>
        </p:nvSpPr>
        <p:spPr>
          <a:xfrm>
            <a:off x="3066509" y="52585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56" name="Rounded Rectangle 9"/>
          <p:cNvSpPr/>
          <p:nvPr/>
        </p:nvSpPr>
        <p:spPr>
          <a:xfrm>
            <a:off x="3066508" y="58650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28" name="Rounded Rectangle 5"/>
          <p:cNvSpPr/>
          <p:nvPr/>
        </p:nvSpPr>
        <p:spPr>
          <a:xfrm>
            <a:off x="3072121" y="2788733"/>
            <a:ext cx="2723147"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29" name="Rounded Rectangle 6"/>
          <p:cNvSpPr/>
          <p:nvPr/>
        </p:nvSpPr>
        <p:spPr>
          <a:xfrm>
            <a:off x="3072120" y="339519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0" name="Rounded Rectangle 7"/>
          <p:cNvSpPr/>
          <p:nvPr/>
        </p:nvSpPr>
        <p:spPr>
          <a:xfrm>
            <a:off x="3072122" y="465206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31" name="Rounded Rectangle 8"/>
          <p:cNvSpPr/>
          <p:nvPr/>
        </p:nvSpPr>
        <p:spPr>
          <a:xfrm>
            <a:off x="3072121" y="525853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32" name="Rounded Rectangle 9"/>
          <p:cNvSpPr/>
          <p:nvPr/>
        </p:nvSpPr>
        <p:spPr>
          <a:xfrm>
            <a:off x="3072120" y="586500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cxnSp>
        <p:nvCxnSpPr>
          <p:cNvPr id="33" name="Elbow Connector 33"/>
          <p:cNvCxnSpPr/>
          <p:nvPr/>
        </p:nvCxnSpPr>
        <p:spPr>
          <a:xfrm flipV="1">
            <a:off x="2829172" y="6230066"/>
            <a:ext cx="4975936" cy="467678"/>
          </a:xfrm>
          <a:prstGeom prst="bentConnector3">
            <a:avLst>
              <a:gd name="adj1" fmla="val 86031"/>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9611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cxnSpLocks/>
            <a:stCxn id="28" idx="1"/>
          </p:cNvCxnSpPr>
          <p:nvPr/>
        </p:nvCxnSpPr>
        <p:spPr>
          <a:xfrm rot="10800000" flipV="1">
            <a:off x="2829173" y="3053428"/>
            <a:ext cx="242949" cy="3644316"/>
          </a:xfrm>
          <a:prstGeom prst="bentConnector2">
            <a:avLst/>
          </a:prstGeom>
          <a:ln w="19050">
            <a:solidFill>
              <a:srgbClr val="183457"/>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a:off x="6295582" y="2495023"/>
            <a:ext cx="0" cy="3635916"/>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3102254"/>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716878"/>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309730"/>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916763"/>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531387"/>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6130939"/>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978808"/>
            <a:ext cx="246888"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5305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Calibri" charset="0"/>
                <a:ea typeface="Calibri" charset="0"/>
                <a:cs typeface="Calibri" charset="0"/>
              </a:rPr>
              <a:t>RingCT</a:t>
            </a:r>
            <a:r>
              <a:rPr lang="en-US" dirty="0">
                <a:solidFill>
                  <a:schemeClr val="tx1"/>
                </a:solidFill>
                <a:latin typeface="Calibri" charset="0"/>
                <a:ea typeface="Calibri" charset="0"/>
                <a:cs typeface="Calibri" charset="0"/>
              </a:rPr>
              <a:t> ring signature, signs difference between commitments</a:t>
            </a:r>
          </a:p>
        </p:txBody>
      </p:sp>
      <p:sp>
        <p:nvSpPr>
          <p:cNvPr id="49" name="Rounded Rectangle 19"/>
          <p:cNvSpPr/>
          <p:nvPr/>
        </p:nvSpPr>
        <p:spPr>
          <a:xfrm>
            <a:off x="8640693" y="48138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50" name="Straight Connector 49"/>
          <p:cNvCxnSpPr>
            <a:endCxn id="49" idx="0"/>
          </p:cNvCxnSpPr>
          <p:nvPr/>
        </p:nvCxnSpPr>
        <p:spPr>
          <a:xfrm>
            <a:off x="9184430" y="4437443"/>
            <a:ext cx="8015" cy="376421"/>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8936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Pedersen commitment</a:t>
            </a:r>
          </a:p>
          <a:p>
            <a:pPr algn="ctr"/>
            <a:r>
              <a:rPr lang="en-US" dirty="0" err="1">
                <a:solidFill>
                  <a:schemeClr val="bg1"/>
                </a:solidFill>
              </a:rPr>
              <a:t>rCT</a:t>
            </a:r>
            <a:r>
              <a:rPr lang="en-US" dirty="0">
                <a:solidFill>
                  <a:schemeClr val="bg1"/>
                </a:solidFill>
              </a:rPr>
              <a:t> = x*G + a*H(G)</a:t>
            </a:r>
          </a:p>
        </p:txBody>
      </p:sp>
      <p:sp>
        <p:nvSpPr>
          <p:cNvPr id="61" name="Hexagon 60"/>
          <p:cNvSpPr/>
          <p:nvPr/>
        </p:nvSpPr>
        <p:spPr>
          <a:xfrm>
            <a:off x="10135606" y="53860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5078559"/>
            <a:ext cx="391409" cy="686516"/>
          </a:xfrm>
          <a:prstGeom prst="bentConnector3">
            <a:avLst/>
          </a:prstGeom>
          <a:ln w="19050">
            <a:solidFill>
              <a:srgbClr val="183457"/>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4950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646037"/>
            <a:ext cx="1795684" cy="369332"/>
          </a:xfrm>
          <a:prstGeom prst="rect">
            <a:avLst/>
          </a:prstGeom>
          <a:noFill/>
        </p:spPr>
        <p:txBody>
          <a:bodyPr wrap="none" rtlCol="0">
            <a:spAutoFit/>
          </a:bodyPr>
          <a:lstStyle/>
          <a:p>
            <a:r>
              <a:rPr lang="en-US" dirty="0"/>
              <a:t>Random Number</a:t>
            </a:r>
          </a:p>
        </p:txBody>
      </p:sp>
      <p:cxnSp>
        <p:nvCxnSpPr>
          <p:cNvPr id="62" name="Connector: Elbow 61"/>
          <p:cNvCxnSpPr>
            <a:stCxn id="63" idx="1"/>
          </p:cNvCxnSpPr>
          <p:nvPr/>
        </p:nvCxnSpPr>
        <p:spPr>
          <a:xfrm rot="10800000">
            <a:off x="9772737" y="24950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643362"/>
            <a:ext cx="1588384" cy="369332"/>
          </a:xfrm>
          <a:prstGeom prst="rect">
            <a:avLst/>
          </a:prstGeom>
          <a:noFill/>
        </p:spPr>
        <p:txBody>
          <a:bodyPr wrap="none" rtlCol="0">
            <a:spAutoFit/>
          </a:bodyPr>
          <a:lstStyle/>
          <a:p>
            <a:r>
              <a:rPr lang="en-US" dirty="0"/>
              <a:t>Actual Amount</a:t>
            </a:r>
          </a:p>
        </p:txBody>
      </p:sp>
      <p:sp>
        <p:nvSpPr>
          <p:cNvPr id="64" name="Rectangle 9">
            <a:extLst>
              <a:ext uri="{FF2B5EF4-FFF2-40B4-BE49-F238E27FC236}">
                <a16:creationId xmlns:a16="http://schemas.microsoft.com/office/drawing/2014/main" id="{94D6668E-DF05-8C46-9E3E-E81F00675655}"/>
              </a:ext>
            </a:extLst>
          </p:cNvPr>
          <p:cNvSpPr/>
          <p:nvPr/>
        </p:nvSpPr>
        <p:spPr>
          <a:xfrm rot="16200000">
            <a:off x="391416" y="4118744"/>
            <a:ext cx="4211322" cy="3399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Current Min </a:t>
            </a:r>
            <a:r>
              <a:rPr lang="en-US" dirty="0" err="1"/>
              <a:t>Ringsize</a:t>
            </a:r>
            <a:r>
              <a:rPr lang="en-US" dirty="0"/>
              <a:t> = 7</a:t>
            </a:r>
          </a:p>
        </p:txBody>
      </p:sp>
      <p:sp>
        <p:nvSpPr>
          <p:cNvPr id="68" name="Rounded Rectangle 6">
            <a:extLst>
              <a:ext uri="{FF2B5EF4-FFF2-40B4-BE49-F238E27FC236}">
                <a16:creationId xmlns:a16="http://schemas.microsoft.com/office/drawing/2014/main" id="{82F96035-0AE6-974F-93CF-CB870F9D5E5E}"/>
              </a:ext>
            </a:extLst>
          </p:cNvPr>
          <p:cNvSpPr/>
          <p:nvPr/>
        </p:nvSpPr>
        <p:spPr>
          <a:xfrm>
            <a:off x="3066508" y="402674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 (Tx ID 7nr8mrjffijdtm)</a:t>
            </a:r>
          </a:p>
        </p:txBody>
      </p:sp>
      <p:sp>
        <p:nvSpPr>
          <p:cNvPr id="69" name="Rounded Rectangle 6">
            <a:extLst>
              <a:ext uri="{FF2B5EF4-FFF2-40B4-BE49-F238E27FC236}">
                <a16:creationId xmlns:a16="http://schemas.microsoft.com/office/drawing/2014/main" id="{FE01A5F5-14EC-C94F-A493-2E0B803036B3}"/>
              </a:ext>
            </a:extLst>
          </p:cNvPr>
          <p:cNvSpPr/>
          <p:nvPr/>
        </p:nvSpPr>
        <p:spPr>
          <a:xfrm>
            <a:off x="3066507" y="402403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cxnSp>
        <p:nvCxnSpPr>
          <p:cNvPr id="70" name="Straight Connector 40">
            <a:extLst>
              <a:ext uri="{FF2B5EF4-FFF2-40B4-BE49-F238E27FC236}">
                <a16:creationId xmlns:a16="http://schemas.microsoft.com/office/drawing/2014/main" id="{B3B278DF-13FD-8940-BB62-8D456078071A}"/>
              </a:ext>
            </a:extLst>
          </p:cNvPr>
          <p:cNvCxnSpPr/>
          <p:nvPr/>
        </p:nvCxnSpPr>
        <p:spPr>
          <a:xfrm>
            <a:off x="5810507" y="2495023"/>
            <a:ext cx="500315" cy="0"/>
          </a:xfrm>
          <a:prstGeom prst="line">
            <a:avLst/>
          </a:prstGeom>
          <a:ln w="19050">
            <a:solidFill>
              <a:srgbClr val="9AC3E8"/>
            </a:solidFill>
            <a:prstDash val="sysDot"/>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381DCC5-2E25-4973-915B-129B0A5C7976}"/>
              </a:ext>
            </a:extLst>
          </p:cNvPr>
          <p:cNvSpPr txBox="1"/>
          <p:nvPr/>
        </p:nvSpPr>
        <p:spPr>
          <a:xfrm>
            <a:off x="3986871" y="1713809"/>
            <a:ext cx="893643" cy="369332"/>
          </a:xfrm>
          <a:prstGeom prst="rect">
            <a:avLst/>
          </a:prstGeom>
          <a:noFill/>
        </p:spPr>
        <p:txBody>
          <a:bodyPr wrap="none" rtlCol="0">
            <a:spAutoFit/>
          </a:bodyPr>
          <a:lstStyle/>
          <a:p>
            <a:pPr algn="ctr"/>
            <a:r>
              <a:rPr lang="en-US" b="1" dirty="0"/>
              <a:t>INPUTS</a:t>
            </a:r>
          </a:p>
        </p:txBody>
      </p:sp>
    </p:spTree>
    <p:extLst>
      <p:ext uri="{BB962C8B-B14F-4D97-AF65-F5344CB8AC3E}">
        <p14:creationId xmlns:p14="http://schemas.microsoft.com/office/powerpoint/2010/main" val="84185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par>
                                <p:cTn id="76" presetID="10" presetClass="entr" presetSubtype="0" fill="hold" nodeType="with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fade">
                                      <p:cBhvr>
                                        <p:cTn id="78" dur="500"/>
                                        <p:tgtEl>
                                          <p:spTgt spid="7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500"/>
                                        <p:tgtEl>
                                          <p:spTgt spid="49"/>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fade">
                                      <p:cBhvr>
                                        <p:cTn id="85" dur="500"/>
                                        <p:tgtEl>
                                          <p:spTgt spid="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500"/>
                                        <p:tgtEl>
                                          <p:spTgt spid="6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fade">
                                      <p:cBhvr>
                                        <p:cTn id="91" dur="500"/>
                                        <p:tgtEl>
                                          <p:spTgt spid="6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48" grpId="0" animBg="1"/>
      <p:bldP spid="49" grpId="0" animBg="1"/>
      <p:bldP spid="60" grpId="0" animBg="1"/>
      <p:bldP spid="61" grpId="0" animBg="1"/>
      <p:bldP spid="14" grpId="0"/>
      <p:bldP spid="63" grpId="0"/>
      <p:bldP spid="64" grpId="0" animBg="1"/>
      <p:bldP spid="69" grpId="0" animBg="1"/>
      <p:bldP spid="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algn="ctr"/>
            <a:r>
              <a:rPr lang="en-US" b="1" dirty="0"/>
              <a:t>INPUTS</a:t>
            </a: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15270" y="3619067"/>
                <a:ext cx="940904" cy="940904"/>
              </a:xfrm>
              <a:prstGeom prst="rect">
                <a:avLst/>
              </a:prstGeom>
              <a:gradFill>
                <a:gsLst>
                  <a:gs pos="0">
                    <a:srgbClr val="1EA185"/>
                  </a:gs>
                  <a:gs pos="48000">
                    <a:srgbClr val="1EA185"/>
                  </a:gs>
                  <a:gs pos="50000">
                    <a:srgbClr val="F84836"/>
                  </a:gs>
                  <a:gs pos="100000">
                    <a:srgbClr val="F848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395792" y="3619067"/>
                <a:ext cx="940904" cy="940904"/>
              </a:xfrm>
              <a:prstGeom prst="rect">
                <a:avLst/>
              </a:prstGeom>
              <a:gradFill>
                <a:gsLst>
                  <a:gs pos="0">
                    <a:srgbClr val="1EA185"/>
                  </a:gs>
                  <a:gs pos="48000">
                    <a:srgbClr val="1EA185"/>
                  </a:gs>
                  <a:gs pos="50000">
                    <a:srgbClr val="F84836"/>
                  </a:gs>
                  <a:gs pos="100000">
                    <a:srgbClr val="F848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53" name="TextBox 52"/>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35" name="Picture 12" descr="Image result for bitcoin">
            <a:extLst>
              <a:ext uri="{FF2B5EF4-FFF2-40B4-BE49-F238E27FC236}">
                <a16:creationId xmlns:a16="http://schemas.microsoft.com/office/drawing/2014/main" id="{3C77FED4-29DB-4FD2-BDC4-516516D8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07" y="2561949"/>
            <a:ext cx="1301354" cy="6506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FD2CBE-C3A9-4839-B053-885F9A8DF82C}"/>
              </a:ext>
            </a:extLst>
          </p:cNvPr>
          <p:cNvSpPr txBox="1"/>
          <p:nvPr/>
        </p:nvSpPr>
        <p:spPr>
          <a:xfrm>
            <a:off x="4192836" y="2698199"/>
            <a:ext cx="761106" cy="369332"/>
          </a:xfrm>
          <a:prstGeom prst="rect">
            <a:avLst/>
          </a:prstGeom>
          <a:noFill/>
        </p:spPr>
        <p:txBody>
          <a:bodyPr wrap="none" rtlCol="0">
            <a:spAutoFit/>
          </a:bodyPr>
          <a:lstStyle/>
          <a:p>
            <a:r>
              <a:rPr lang="en-US" b="1" dirty="0">
                <a:solidFill>
                  <a:srgbClr val="F7931A"/>
                </a:solidFill>
              </a:rPr>
              <a:t>A to B</a:t>
            </a:r>
          </a:p>
        </p:txBody>
      </p:sp>
      <p:sp>
        <p:nvSpPr>
          <p:cNvPr id="38" name="TextBox 37">
            <a:extLst>
              <a:ext uri="{FF2B5EF4-FFF2-40B4-BE49-F238E27FC236}">
                <a16:creationId xmlns:a16="http://schemas.microsoft.com/office/drawing/2014/main" id="{DFF6C4D1-FDEE-4F56-B55A-23524DEF56FE}"/>
              </a:ext>
            </a:extLst>
          </p:cNvPr>
          <p:cNvSpPr txBox="1"/>
          <p:nvPr/>
        </p:nvSpPr>
        <p:spPr>
          <a:xfrm>
            <a:off x="6317993" y="2698199"/>
            <a:ext cx="743473" cy="369332"/>
          </a:xfrm>
          <a:prstGeom prst="rect">
            <a:avLst/>
          </a:prstGeom>
          <a:noFill/>
        </p:spPr>
        <p:txBody>
          <a:bodyPr wrap="none" rtlCol="0">
            <a:spAutoFit/>
          </a:bodyPr>
          <a:lstStyle/>
          <a:p>
            <a:r>
              <a:rPr lang="en-US" b="1" dirty="0">
                <a:solidFill>
                  <a:srgbClr val="F7931A"/>
                </a:solidFill>
              </a:rPr>
              <a:t>B to C</a:t>
            </a:r>
          </a:p>
        </p:txBody>
      </p:sp>
      <p:sp>
        <p:nvSpPr>
          <p:cNvPr id="41" name="TextBox 40">
            <a:extLst>
              <a:ext uri="{FF2B5EF4-FFF2-40B4-BE49-F238E27FC236}">
                <a16:creationId xmlns:a16="http://schemas.microsoft.com/office/drawing/2014/main" id="{BA2CF339-ADFD-40AD-9BAE-93F4C8910449}"/>
              </a:ext>
            </a:extLst>
          </p:cNvPr>
          <p:cNvSpPr txBox="1"/>
          <p:nvPr/>
        </p:nvSpPr>
        <p:spPr>
          <a:xfrm>
            <a:off x="9467720" y="2698199"/>
            <a:ext cx="753091" cy="369332"/>
          </a:xfrm>
          <a:prstGeom prst="rect">
            <a:avLst/>
          </a:prstGeom>
          <a:noFill/>
        </p:spPr>
        <p:txBody>
          <a:bodyPr wrap="none" rtlCol="0">
            <a:spAutoFit/>
          </a:bodyPr>
          <a:lstStyle/>
          <a:p>
            <a:r>
              <a:rPr lang="en-US" b="1" dirty="0">
                <a:solidFill>
                  <a:srgbClr val="F7931A"/>
                </a:solidFill>
              </a:rPr>
              <a:t>C to D</a:t>
            </a:r>
          </a:p>
        </p:txBody>
      </p:sp>
      <p:pic>
        <p:nvPicPr>
          <p:cNvPr id="42" name="Picture 2" descr="Image result for monero logo">
            <a:extLst>
              <a:ext uri="{FF2B5EF4-FFF2-40B4-BE49-F238E27FC236}">
                <a16:creationId xmlns:a16="http://schemas.microsoft.com/office/drawing/2014/main" id="{65908418-19C3-411C-99E4-7123680A6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07" y="4518294"/>
            <a:ext cx="1301354" cy="68538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FBECE20-81CF-46A5-B9C1-972C755AEA68}"/>
              </a:ext>
            </a:extLst>
          </p:cNvPr>
          <p:cNvSpPr txBox="1"/>
          <p:nvPr/>
        </p:nvSpPr>
        <p:spPr>
          <a:xfrm>
            <a:off x="4192836" y="4894059"/>
            <a:ext cx="6133282" cy="646331"/>
          </a:xfrm>
          <a:prstGeom prst="rect">
            <a:avLst/>
          </a:prstGeom>
          <a:noFill/>
        </p:spPr>
        <p:txBody>
          <a:bodyPr wrap="none" rtlCol="0">
            <a:spAutoFit/>
          </a:bodyPr>
          <a:lstStyle/>
          <a:p>
            <a:r>
              <a:rPr lang="en-US" b="1" dirty="0">
                <a:solidFill>
                  <a:srgbClr val="FF6600"/>
                </a:solidFill>
              </a:rPr>
              <a:t>Input previously seen in this transaction, but unsure if actually</a:t>
            </a:r>
          </a:p>
          <a:p>
            <a:r>
              <a:rPr lang="en-US" b="1" dirty="0">
                <a:solidFill>
                  <a:srgbClr val="FF6600"/>
                </a:solidFill>
              </a:rPr>
              <a:t>used as sent money or if used as a decoy in a ring signature.</a:t>
            </a:r>
          </a:p>
        </p:txBody>
      </p:sp>
    </p:spTree>
    <p:extLst>
      <p:ext uri="{BB962C8B-B14F-4D97-AF65-F5344CB8AC3E}">
        <p14:creationId xmlns:p14="http://schemas.microsoft.com/office/powerpoint/2010/main" val="13344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12" grpId="0"/>
      <p:bldP spid="38" grpId="0"/>
      <p:bldP spid="41"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1664977" y="1682608"/>
            <a:ext cx="1537600" cy="369332"/>
          </a:xfrm>
          <a:prstGeom prst="rect">
            <a:avLst/>
          </a:prstGeom>
          <a:noFill/>
        </p:spPr>
        <p:txBody>
          <a:bodyPr wrap="none" rtlCol="0">
            <a:spAutoFit/>
          </a:bodyPr>
          <a:lstStyle/>
          <a:p>
            <a:pPr algn="ctr"/>
            <a:r>
              <a:rPr lang="en-US" b="1" dirty="0"/>
              <a:t>12.154.85.166</a:t>
            </a:r>
          </a:p>
        </p:txBody>
      </p:sp>
      <p:sp>
        <p:nvSpPr>
          <p:cNvPr id="33" name="Right Arrow 32"/>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36" name="Right Arrow 35"/>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Tree>
    <p:extLst>
      <p:ext uri="{BB962C8B-B14F-4D97-AF65-F5344CB8AC3E}">
        <p14:creationId xmlns:p14="http://schemas.microsoft.com/office/powerpoint/2010/main" val="11269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p:bldP spid="31" grpId="0"/>
      <p:bldP spid="33" grpId="0" animBg="1"/>
      <p:bldP spid="34" grpId="0"/>
      <p:bldP spid="36" grpId="0" animBg="1"/>
      <p:bldP spid="37" grpId="0" animBg="1"/>
      <p:bldP spid="38" grpId="0" animBg="1"/>
      <p:bldP spid="39" grpId="0" animBg="1"/>
      <p:bldP spid="41"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42868" y="3385194"/>
            <a:ext cx="8106263" cy="1492439"/>
            <a:chOff x="3290607" y="3067532"/>
            <a:chExt cx="8106263" cy="1492439"/>
          </a:xfrm>
        </p:grpSpPr>
        <p:grpSp>
          <p:nvGrpSpPr>
            <p:cNvPr id="14" name="Group 13"/>
            <p:cNvGrpSpPr/>
            <p:nvPr/>
          </p:nvGrpSpPr>
          <p:grpSpPr>
            <a:xfrm>
              <a:off x="4094922" y="3619067"/>
              <a:ext cx="7301948" cy="940904"/>
              <a:chOff x="4094922" y="3619067"/>
              <a:chExt cx="7301948" cy="940904"/>
            </a:xfrm>
          </p:grpSpPr>
          <p:grpSp>
            <p:nvGrpSpPr>
              <p:cNvPr id="23" name="Group 22"/>
              <p:cNvGrpSpPr/>
              <p:nvPr/>
            </p:nvGrpSpPr>
            <p:grpSpPr>
              <a:xfrm>
                <a:off x="4094922" y="3862773"/>
                <a:ext cx="6515885" cy="449679"/>
                <a:chOff x="4094922" y="3862773"/>
                <a:chExt cx="6515885" cy="449679"/>
              </a:xfrm>
            </p:grpSpPr>
            <p:sp>
              <p:nvSpPr>
                <p:cNvPr id="31" name="Arrow: Right 30"/>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26" name="Rectangle 25"/>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22" name="TextBox 21"/>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29" y="340886"/>
            <a:ext cx="1097899" cy="989241"/>
          </a:xfrm>
          <a:prstGeom prst="rect">
            <a:avLst/>
          </a:prstGeom>
        </p:spPr>
      </p:pic>
      <p:sp>
        <p:nvSpPr>
          <p:cNvPr id="37" name="TextBox 36"/>
          <p:cNvSpPr txBox="1"/>
          <p:nvPr/>
        </p:nvSpPr>
        <p:spPr>
          <a:xfrm>
            <a:off x="440250" y="1420228"/>
            <a:ext cx="1032655" cy="246221"/>
          </a:xfrm>
          <a:prstGeom prst="rect">
            <a:avLst/>
          </a:prstGeom>
          <a:noFill/>
        </p:spPr>
        <p:txBody>
          <a:bodyPr wrap="none" rtlCol="0">
            <a:spAutoFit/>
          </a:bodyPr>
          <a:lstStyle/>
          <a:p>
            <a:r>
              <a:rPr lang="en-US" sz="1000" dirty="0"/>
              <a:t>DECENTRALIZED</a:t>
            </a:r>
          </a:p>
        </p:txBody>
      </p:sp>
      <p:sp>
        <p:nvSpPr>
          <p:cNvPr id="38" name="TextBox 37"/>
          <p:cNvSpPr txBox="1"/>
          <p:nvPr/>
        </p:nvSpPr>
        <p:spPr>
          <a:xfrm>
            <a:off x="2857597" y="5264366"/>
            <a:ext cx="4280916" cy="1200329"/>
          </a:xfrm>
          <a:prstGeom prst="rect">
            <a:avLst/>
          </a:prstGeom>
          <a:noFill/>
        </p:spPr>
        <p:txBody>
          <a:bodyPr wrap="none" rtlCol="0">
            <a:spAutoFit/>
          </a:bodyPr>
          <a:lstStyle/>
          <a:p>
            <a:r>
              <a:rPr lang="en-US" dirty="0" err="1"/>
              <a:t>Tx</a:t>
            </a:r>
            <a:r>
              <a:rPr lang="en-US" dirty="0"/>
              <a:t> ID: wgis85cissajr5da7wz3fcnqnhift</a:t>
            </a:r>
          </a:p>
          <a:p>
            <a:r>
              <a:rPr lang="en-US" dirty="0"/>
              <a:t>Sender: w3fn5ujfm3d3r975qjd35jrwd4k5q</a:t>
            </a:r>
          </a:p>
          <a:p>
            <a:r>
              <a:rPr lang="en-US" dirty="0"/>
              <a:t>Receiver: nftic5k8sf4j598wf357jw38956659</a:t>
            </a:r>
          </a:p>
          <a:p>
            <a:r>
              <a:rPr lang="en-US" dirty="0"/>
              <a:t>Amount: 10 BTC</a:t>
            </a:r>
          </a:p>
        </p:txBody>
      </p:sp>
    </p:spTree>
    <p:extLst>
      <p:ext uri="{BB962C8B-B14F-4D97-AF65-F5344CB8AC3E}">
        <p14:creationId xmlns:p14="http://schemas.microsoft.com/office/powerpoint/2010/main" val="1531024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606767" y="1631188"/>
            <a:ext cx="6510628" cy="369332"/>
          </a:xfrm>
          <a:prstGeom prst="rect">
            <a:avLst/>
          </a:prstGeom>
          <a:noFill/>
        </p:spPr>
        <p:txBody>
          <a:bodyPr wrap="none" rtlCol="0">
            <a:spAutoFit/>
          </a:bodyPr>
          <a:lstStyle/>
          <a:p>
            <a:pPr algn="ctr"/>
            <a:r>
              <a:rPr lang="en-US" b="1" dirty="0"/>
              <a:t>j3hdkil4juppzdz2z3hiybauoagcq4rz3lcqygge5tmg2ea7vs3q.b32.i2p</a:t>
            </a:r>
          </a:p>
        </p:txBody>
      </p:sp>
      <p:sp>
        <p:nvSpPr>
          <p:cNvPr id="33" name="TextBox 32"/>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40" name="TextBox 39"/>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
        <p:nvSpPr>
          <p:cNvPr id="41" name="Oval 40"/>
          <p:cNvSpPr/>
          <p:nvPr/>
        </p:nvSpPr>
        <p:spPr>
          <a:xfrm>
            <a:off x="127912" y="1625928"/>
            <a:ext cx="7315200"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p:cNvGrpSpPr/>
          <p:nvPr/>
        </p:nvGrpSpPr>
        <p:grpSpPr>
          <a:xfrm>
            <a:off x="3104706" y="2423598"/>
            <a:ext cx="2323766" cy="272715"/>
            <a:chOff x="3104706" y="2423598"/>
            <a:chExt cx="2323766" cy="272715"/>
          </a:xfrm>
        </p:grpSpPr>
        <p:sp>
          <p:nvSpPr>
            <p:cNvPr id="39" name="Right Arrow 38"/>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61339"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562181" y="247031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42025" y="246998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142867"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6708" y="246874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717550" y="246891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012348" y="2468576"/>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9" name="Group 4098"/>
          <p:cNvGrpSpPr/>
          <p:nvPr/>
        </p:nvGrpSpPr>
        <p:grpSpPr>
          <a:xfrm>
            <a:off x="3784717" y="3068342"/>
            <a:ext cx="2006480" cy="1172328"/>
            <a:chOff x="3784717" y="3068342"/>
            <a:chExt cx="2006480" cy="1172328"/>
          </a:xfrm>
        </p:grpSpPr>
        <p:sp>
          <p:nvSpPr>
            <p:cNvPr id="32" name="Right Arrow 31"/>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9034800">
              <a:off x="4237461" y="405779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034800">
              <a:off x="4458478" y="385368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19034800">
              <a:off x="4663735" y="36634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9034800">
              <a:off x="4884752" y="345937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9034800">
              <a:off x="5084875" y="327244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19034800">
              <a:off x="5305892" y="306834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2" name="Group 4101"/>
          <p:cNvGrpSpPr/>
          <p:nvPr/>
        </p:nvGrpSpPr>
        <p:grpSpPr>
          <a:xfrm>
            <a:off x="6791060" y="2379614"/>
            <a:ext cx="2553890" cy="280017"/>
            <a:chOff x="6791060" y="2379614"/>
            <a:chExt cx="2553890" cy="280017"/>
          </a:xfrm>
        </p:grpSpPr>
        <p:sp>
          <p:nvSpPr>
            <p:cNvPr id="37" name="Right Arrow 36"/>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21435782">
              <a:off x="6957408" y="247675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21435782">
              <a:off x="7257915" y="246255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21435782">
              <a:off x="7537424" y="2448855"/>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1435782">
              <a:off x="7837931" y="243465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21435782">
              <a:off x="8111392" y="242017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1435782">
              <a:off x="8411899" y="240597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21435782">
              <a:off x="8706345" y="239156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21435782">
              <a:off x="8985724" y="23824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0" name="Group 4099"/>
          <p:cNvGrpSpPr/>
          <p:nvPr/>
        </p:nvGrpSpPr>
        <p:grpSpPr>
          <a:xfrm>
            <a:off x="4043218" y="4956753"/>
            <a:ext cx="1534214" cy="494644"/>
            <a:chOff x="4043218" y="4956753"/>
            <a:chExt cx="1534214" cy="494644"/>
          </a:xfrm>
        </p:grpSpPr>
        <p:sp>
          <p:nvSpPr>
            <p:cNvPr id="35" name="Right Arrow 34"/>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242695">
              <a:off x="4259933" y="495675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242695">
              <a:off x="4541273" y="506330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242695">
              <a:off x="4803151" y="516196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242695">
              <a:off x="5084491" y="526851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1" name="Group 4100"/>
          <p:cNvGrpSpPr/>
          <p:nvPr/>
        </p:nvGrpSpPr>
        <p:grpSpPr>
          <a:xfrm>
            <a:off x="6611316" y="4917872"/>
            <a:ext cx="1090864" cy="507681"/>
            <a:chOff x="6611316" y="4917872"/>
            <a:chExt cx="1090864" cy="507681"/>
          </a:xfrm>
        </p:grpSpPr>
        <p:sp>
          <p:nvSpPr>
            <p:cNvPr id="36" name="Right Arrow 35"/>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9560384">
              <a:off x="6797953" y="52426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9560384">
              <a:off x="7047475" y="507461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9560384">
              <a:off x="7279305" y="49178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03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500"/>
                                        <p:tgtEl>
                                          <p:spTgt spid="4099"/>
                                        </p:tgtEl>
                                      </p:cBhvr>
                                    </p:animEffect>
                                  </p:childTnLst>
                                </p:cTn>
                              </p:par>
                              <p:par>
                                <p:cTn id="14" presetID="10" presetClass="entr" presetSubtype="0"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par>
                                <p:cTn id="17" presetID="10"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fade">
                                      <p:cBhvr>
                                        <p:cTn id="19"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18285" y="1610993"/>
            <a:ext cx="1100429" cy="369332"/>
          </a:xfrm>
          <a:prstGeom prst="rect">
            <a:avLst/>
          </a:prstGeom>
          <a:noFill/>
        </p:spPr>
        <p:txBody>
          <a:bodyPr wrap="none" rtlCol="0">
            <a:spAutoFit/>
          </a:bodyPr>
          <a:lstStyle/>
          <a:p>
            <a:pPr algn="ctr"/>
            <a:r>
              <a:rPr lang="en-US" b="1" dirty="0"/>
              <a:t>OUTPUTS</a:t>
            </a:r>
          </a:p>
        </p:txBody>
      </p:sp>
      <p:sp>
        <p:nvSpPr>
          <p:cNvPr id="6" name="Rounded Rectangle 5"/>
          <p:cNvSpPr/>
          <p:nvPr/>
        </p:nvSpPr>
        <p:spPr>
          <a:xfrm>
            <a:off x="2160522" y="4328179"/>
            <a:ext cx="1103504"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grpSp>
        <p:nvGrpSpPr>
          <p:cNvPr id="14" name="Group 13"/>
          <p:cNvGrpSpPr/>
          <p:nvPr/>
        </p:nvGrpSpPr>
        <p:grpSpPr>
          <a:xfrm>
            <a:off x="7225643" y="2814642"/>
            <a:ext cx="3394609" cy="1467352"/>
            <a:chOff x="7225643" y="2718388"/>
            <a:chExt cx="3394609" cy="1467352"/>
          </a:xfrm>
          <a:solidFill>
            <a:srgbClr val="1EA185"/>
          </a:solidFill>
        </p:grpSpPr>
        <p:cxnSp>
          <p:nvCxnSpPr>
            <p:cNvPr id="21" name="Straight Connector 20"/>
            <p:cNvCxnSpPr>
              <a:cxnSpLocks/>
            </p:cNvCxnSpPr>
            <p:nvPr/>
          </p:nvCxnSpPr>
          <p:spPr>
            <a:xfrm>
              <a:off x="7725958" y="2978264"/>
              <a:ext cx="0" cy="1207476"/>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7725958" y="2978264"/>
              <a:ext cx="1242902" cy="0"/>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7225643" y="4185740"/>
              <a:ext cx="500315" cy="0"/>
            </a:xfrm>
            <a:prstGeom prst="line">
              <a:avLst/>
            </a:prstGeom>
            <a:grpFill/>
            <a:ln w="19050">
              <a:solidFill>
                <a:srgbClr val="1EA185"/>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grpFill/>
            <a:ln>
              <a:solidFill>
                <a:srgbClr val="1EA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Sender</a:t>
              </a:r>
            </a:p>
          </p:txBody>
        </p:sp>
      </p:grpSp>
      <p:grpSp>
        <p:nvGrpSpPr>
          <p:cNvPr id="4" name="Group 3"/>
          <p:cNvGrpSpPr/>
          <p:nvPr/>
        </p:nvGrpSpPr>
        <p:grpSpPr>
          <a:xfrm>
            <a:off x="7225643" y="4889027"/>
            <a:ext cx="3394609" cy="1482446"/>
            <a:chOff x="7225643" y="4792773"/>
            <a:chExt cx="3394609" cy="1482446"/>
          </a:xfrm>
        </p:grpSpPr>
        <p:cxnSp>
          <p:nvCxnSpPr>
            <p:cNvPr id="13" name="Straight Connector 12"/>
            <p:cNvCxnSpPr>
              <a:cxnSpLocks/>
            </p:cNvCxnSpPr>
            <p:nvPr/>
          </p:nvCxnSpPr>
          <p:spPr>
            <a:xfrm>
              <a:off x="7725958" y="4792773"/>
              <a:ext cx="0" cy="1214176"/>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algn="ctr"/>
            <a:r>
              <a:rPr lang="en-US" b="1" dirty="0"/>
              <a:t>INPUTS</a:t>
            </a:r>
          </a:p>
        </p:txBody>
      </p:sp>
      <p:grpSp>
        <p:nvGrpSpPr>
          <p:cNvPr id="20" name="Group 19"/>
          <p:cNvGrpSpPr/>
          <p:nvPr/>
        </p:nvGrpSpPr>
        <p:grpSpPr>
          <a:xfrm>
            <a:off x="2712273" y="2212101"/>
            <a:ext cx="4865103" cy="4036300"/>
            <a:chOff x="2712273" y="2212101"/>
            <a:chExt cx="4865103" cy="4036300"/>
          </a:xfrm>
        </p:grpSpPr>
        <p:sp>
          <p:nvSpPr>
            <p:cNvPr id="9" name="Rounded Rectangle 8"/>
            <p:cNvSpPr/>
            <p:nvPr/>
          </p:nvSpPr>
          <p:spPr>
            <a:xfrm>
              <a:off x="4506927" y="402757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grpSp>
          <p:nvGrpSpPr>
            <p:cNvPr id="45" name="Group 44"/>
            <p:cNvGrpSpPr/>
            <p:nvPr/>
          </p:nvGrpSpPr>
          <p:grpSpPr>
            <a:xfrm flipH="1">
              <a:off x="3995586" y="4281994"/>
              <a:ext cx="500315" cy="1966407"/>
              <a:chOff x="5795267" y="4041361"/>
              <a:chExt cx="500315" cy="1966407"/>
            </a:xfrm>
          </p:grpSpPr>
          <p:cxnSp>
            <p:nvCxnSpPr>
              <p:cNvPr id="38" name="Straight Connector 37"/>
              <p:cNvCxnSpPr>
                <a:cxnSpLocks/>
              </p:cNvCxnSpPr>
              <p:nvPr/>
            </p:nvCxnSpPr>
            <p:spPr>
              <a:xfrm flipH="1">
                <a:off x="6295582" y="4041361"/>
                <a:ext cx="0" cy="196640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a:cxnSpLocks/>
              <a:endCxn id="6" idx="3"/>
            </p:cNvCxnSpPr>
            <p:nvPr/>
          </p:nvCxnSpPr>
          <p:spPr>
            <a:xfrm flipH="1">
              <a:off x="3264026" y="4588862"/>
              <a:ext cx="742194" cy="401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678636" y="2510915"/>
              <a:ext cx="18509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 name="Rounded Rectangle 9">
            <a:extLst>
              <a:ext uri="{FF2B5EF4-FFF2-40B4-BE49-F238E27FC236}">
                <a16:creationId xmlns:a16="http://schemas.microsoft.com/office/drawing/2014/main" id="{BB2F75A8-5113-44EB-84AA-86C3152B8C20}"/>
              </a:ext>
            </a:extLst>
          </p:cNvPr>
          <p:cNvSpPr/>
          <p:nvPr/>
        </p:nvSpPr>
        <p:spPr>
          <a:xfrm>
            <a:off x="4506927" y="5983707"/>
            <a:ext cx="2723147" cy="529389"/>
          </a:xfrm>
          <a:prstGeom prst="round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Fee (included in coinbase)</a:t>
            </a:r>
          </a:p>
        </p:txBody>
      </p:sp>
      <p:cxnSp>
        <p:nvCxnSpPr>
          <p:cNvPr id="30" name="Straight Connector 29">
            <a:extLst>
              <a:ext uri="{FF2B5EF4-FFF2-40B4-BE49-F238E27FC236}">
                <a16:creationId xmlns:a16="http://schemas.microsoft.com/office/drawing/2014/main" id="{D28EB9C1-1317-4C2B-B112-84D642B89B65}"/>
              </a:ext>
            </a:extLst>
          </p:cNvPr>
          <p:cNvCxnSpPr/>
          <p:nvPr/>
        </p:nvCxnSpPr>
        <p:spPr>
          <a:xfrm flipH="1">
            <a:off x="4006612" y="624782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7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4053153" y="2241901"/>
            <a:ext cx="7030199" cy="3682734"/>
            <a:chOff x="4120022" y="2113564"/>
            <a:chExt cx="7030199" cy="3682734"/>
          </a:xfrm>
        </p:grpSpPr>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a:cxnSpLocks/>
            </p:cNvCxnSpPr>
            <p:nvPr/>
          </p:nvCxnSpPr>
          <p:spPr>
            <a:xfrm>
              <a:off x="4625102" y="2113564"/>
              <a:ext cx="0" cy="368273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11356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276187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32649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0022" y="458336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0022" y="518983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6" y="579629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4124787" y="3966930"/>
              <a:ext cx="1414715" cy="664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368957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Rounded Rectangle 4">
            <a:extLst>
              <a:ext uri="{FF2B5EF4-FFF2-40B4-BE49-F238E27FC236}">
                <a16:creationId xmlns:a16="http://schemas.microsoft.com/office/drawing/2014/main" id="{9A4C0619-FC09-4C45-AFDA-98D5E050ACD2}"/>
              </a:ext>
            </a:extLst>
          </p:cNvPr>
          <p:cNvSpPr/>
          <p:nvPr/>
        </p:nvSpPr>
        <p:spPr>
          <a:xfrm>
            <a:off x="1340386" y="197720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8" name="Rounded Rectangle 5">
            <a:extLst>
              <a:ext uri="{FF2B5EF4-FFF2-40B4-BE49-F238E27FC236}">
                <a16:creationId xmlns:a16="http://schemas.microsoft.com/office/drawing/2014/main" id="{03CD7DAD-FE54-478D-8EA7-20C930A6CBD5}"/>
              </a:ext>
            </a:extLst>
          </p:cNvPr>
          <p:cNvSpPr/>
          <p:nvPr/>
        </p:nvSpPr>
        <p:spPr>
          <a:xfrm>
            <a:off x="1340385" y="2583673"/>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29" name="Rounded Rectangle 6">
            <a:extLst>
              <a:ext uri="{FF2B5EF4-FFF2-40B4-BE49-F238E27FC236}">
                <a16:creationId xmlns:a16="http://schemas.microsoft.com/office/drawing/2014/main" id="{350388BD-BCDB-4022-806A-781B70DB3B20}"/>
              </a:ext>
            </a:extLst>
          </p:cNvPr>
          <p:cNvSpPr/>
          <p:nvPr/>
        </p:nvSpPr>
        <p:spPr>
          <a:xfrm>
            <a:off x="1340384" y="319013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0" name="Rounded Rectangle 7">
            <a:extLst>
              <a:ext uri="{FF2B5EF4-FFF2-40B4-BE49-F238E27FC236}">
                <a16:creationId xmlns:a16="http://schemas.microsoft.com/office/drawing/2014/main" id="{0882761A-D2C9-4604-ADE5-30302FFF4EC0}"/>
              </a:ext>
            </a:extLst>
          </p:cNvPr>
          <p:cNvSpPr/>
          <p:nvPr/>
        </p:nvSpPr>
        <p:spPr>
          <a:xfrm>
            <a:off x="1340386" y="444700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31" name="Rounded Rectangle 8">
            <a:extLst>
              <a:ext uri="{FF2B5EF4-FFF2-40B4-BE49-F238E27FC236}">
                <a16:creationId xmlns:a16="http://schemas.microsoft.com/office/drawing/2014/main" id="{4E04E2F4-F8D3-45E6-B3B4-4C51C1636E48}"/>
              </a:ext>
            </a:extLst>
          </p:cNvPr>
          <p:cNvSpPr/>
          <p:nvPr/>
        </p:nvSpPr>
        <p:spPr>
          <a:xfrm>
            <a:off x="1340385" y="505347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32" name="Rounded Rectangle 9">
            <a:extLst>
              <a:ext uri="{FF2B5EF4-FFF2-40B4-BE49-F238E27FC236}">
                <a16:creationId xmlns:a16="http://schemas.microsoft.com/office/drawing/2014/main" id="{1364E318-143F-4F9C-8E64-32A1E6FD7F98}"/>
              </a:ext>
            </a:extLst>
          </p:cNvPr>
          <p:cNvSpPr/>
          <p:nvPr/>
        </p:nvSpPr>
        <p:spPr>
          <a:xfrm>
            <a:off x="1340384" y="565994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33" name="Rounded Rectangle 6">
            <a:extLst>
              <a:ext uri="{FF2B5EF4-FFF2-40B4-BE49-F238E27FC236}">
                <a16:creationId xmlns:a16="http://schemas.microsoft.com/office/drawing/2014/main" id="{D94B3FA4-F8B3-41BA-93B8-D0B731A1927F}"/>
              </a:ext>
            </a:extLst>
          </p:cNvPr>
          <p:cNvSpPr/>
          <p:nvPr/>
        </p:nvSpPr>
        <p:spPr>
          <a:xfrm>
            <a:off x="1334771" y="381897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37" name="TextBox 36">
            <a:extLst>
              <a:ext uri="{FF2B5EF4-FFF2-40B4-BE49-F238E27FC236}">
                <a16:creationId xmlns:a16="http://schemas.microsoft.com/office/drawing/2014/main" id="{E101A18C-272C-4486-872D-EE1D94934542}"/>
              </a:ext>
            </a:extLst>
          </p:cNvPr>
          <p:cNvSpPr txBox="1"/>
          <p:nvPr/>
        </p:nvSpPr>
        <p:spPr>
          <a:xfrm>
            <a:off x="5229192" y="1485940"/>
            <a:ext cx="1733616" cy="369332"/>
          </a:xfrm>
          <a:prstGeom prst="rect">
            <a:avLst/>
          </a:prstGeom>
          <a:noFill/>
        </p:spPr>
        <p:txBody>
          <a:bodyPr wrap="none" rtlCol="0">
            <a:spAutoFit/>
          </a:bodyPr>
          <a:lstStyle/>
          <a:p>
            <a:pPr algn="ctr"/>
            <a:r>
              <a:rPr lang="en-US" b="1" dirty="0"/>
              <a:t>OUTSIDER VIEW</a:t>
            </a:r>
          </a:p>
        </p:txBody>
      </p:sp>
      <p:sp>
        <p:nvSpPr>
          <p:cNvPr id="22" name="TextBox 21">
            <a:extLst>
              <a:ext uri="{FF2B5EF4-FFF2-40B4-BE49-F238E27FC236}">
                <a16:creationId xmlns:a16="http://schemas.microsoft.com/office/drawing/2014/main" id="{066E9A75-F010-47A8-A625-3C26C1DFFB7E}"/>
              </a:ext>
            </a:extLst>
          </p:cNvPr>
          <p:cNvSpPr txBox="1"/>
          <p:nvPr/>
        </p:nvSpPr>
        <p:spPr>
          <a:xfrm>
            <a:off x="5211732" y="5868049"/>
            <a:ext cx="5510035" cy="369332"/>
          </a:xfrm>
          <a:prstGeom prst="rect">
            <a:avLst/>
          </a:prstGeom>
          <a:noFill/>
        </p:spPr>
        <p:txBody>
          <a:bodyPr wrap="none" rtlCol="0">
            <a:spAutoFit/>
          </a:bodyPr>
          <a:lstStyle/>
          <a:p>
            <a:r>
              <a:rPr lang="en-US" i="1" dirty="0"/>
              <a:t>Outsiders know the fee, but not which input it came from</a:t>
            </a:r>
          </a:p>
        </p:txBody>
      </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1" grpId="0" animBg="1"/>
      <p:bldP spid="32" grpId="0" animBg="1"/>
      <p:bldP spid="33"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4053153" y="2241901"/>
            <a:ext cx="7030199" cy="3682734"/>
            <a:chOff x="4120022" y="2113564"/>
            <a:chExt cx="7030199" cy="3682734"/>
          </a:xfrm>
        </p:grpSpPr>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a:cxnSpLocks/>
            </p:cNvCxnSpPr>
            <p:nvPr/>
          </p:nvCxnSpPr>
          <p:spPr>
            <a:xfrm>
              <a:off x="4625102" y="2113564"/>
              <a:ext cx="0" cy="368273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11356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276187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32649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0022" y="4583366"/>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0022" y="518983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6" y="579629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4124787" y="3966930"/>
              <a:ext cx="1414715" cy="6647"/>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3689570"/>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Rounded Rectangle 4">
            <a:extLst>
              <a:ext uri="{FF2B5EF4-FFF2-40B4-BE49-F238E27FC236}">
                <a16:creationId xmlns:a16="http://schemas.microsoft.com/office/drawing/2014/main" id="{9A4C0619-FC09-4C45-AFDA-98D5E050ACD2}"/>
              </a:ext>
            </a:extLst>
          </p:cNvPr>
          <p:cNvSpPr/>
          <p:nvPr/>
        </p:nvSpPr>
        <p:spPr>
          <a:xfrm>
            <a:off x="1340386" y="1977207"/>
            <a:ext cx="2723145"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8" name="Rounded Rectangle 5">
            <a:extLst>
              <a:ext uri="{FF2B5EF4-FFF2-40B4-BE49-F238E27FC236}">
                <a16:creationId xmlns:a16="http://schemas.microsoft.com/office/drawing/2014/main" id="{03CD7DAD-FE54-478D-8EA7-20C930A6CBD5}"/>
              </a:ext>
            </a:extLst>
          </p:cNvPr>
          <p:cNvSpPr/>
          <p:nvPr/>
        </p:nvSpPr>
        <p:spPr>
          <a:xfrm>
            <a:off x="1340385" y="2583673"/>
            <a:ext cx="2723147" cy="529389"/>
          </a:xfrm>
          <a:prstGeom prst="roundRect">
            <a:avLst/>
          </a:prstGeom>
          <a:gradFill flip="none" rotWithShape="1">
            <a:gsLst>
              <a:gs pos="0">
                <a:srgbClr val="1EA185"/>
              </a:gs>
              <a:gs pos="39000">
                <a:srgbClr val="FFD966"/>
              </a:gs>
              <a:gs pos="37000">
                <a:srgbClr val="FFD966"/>
              </a:gs>
              <a:gs pos="36000">
                <a:srgbClr val="1EA185"/>
              </a:gs>
              <a:gs pos="40000">
                <a:srgbClr val="F84836"/>
              </a:gs>
              <a:gs pos="100000">
                <a:srgbClr val="F84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29" name="Rounded Rectangle 6">
            <a:extLst>
              <a:ext uri="{FF2B5EF4-FFF2-40B4-BE49-F238E27FC236}">
                <a16:creationId xmlns:a16="http://schemas.microsoft.com/office/drawing/2014/main" id="{350388BD-BCDB-4022-806A-781B70DB3B20}"/>
              </a:ext>
            </a:extLst>
          </p:cNvPr>
          <p:cNvSpPr/>
          <p:nvPr/>
        </p:nvSpPr>
        <p:spPr>
          <a:xfrm>
            <a:off x="1340384" y="319013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0" name="Rounded Rectangle 7">
            <a:extLst>
              <a:ext uri="{FF2B5EF4-FFF2-40B4-BE49-F238E27FC236}">
                <a16:creationId xmlns:a16="http://schemas.microsoft.com/office/drawing/2014/main" id="{0882761A-D2C9-4604-ADE5-30302FFF4EC0}"/>
              </a:ext>
            </a:extLst>
          </p:cNvPr>
          <p:cNvSpPr/>
          <p:nvPr/>
        </p:nvSpPr>
        <p:spPr>
          <a:xfrm>
            <a:off x="1340386" y="4447009"/>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31" name="Rounded Rectangle 8">
            <a:extLst>
              <a:ext uri="{FF2B5EF4-FFF2-40B4-BE49-F238E27FC236}">
                <a16:creationId xmlns:a16="http://schemas.microsoft.com/office/drawing/2014/main" id="{4E04E2F4-F8D3-45E6-B3B4-4C51C1636E48}"/>
              </a:ext>
            </a:extLst>
          </p:cNvPr>
          <p:cNvSpPr/>
          <p:nvPr/>
        </p:nvSpPr>
        <p:spPr>
          <a:xfrm>
            <a:off x="1340385" y="5053475"/>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32" name="Rounded Rectangle 9">
            <a:extLst>
              <a:ext uri="{FF2B5EF4-FFF2-40B4-BE49-F238E27FC236}">
                <a16:creationId xmlns:a16="http://schemas.microsoft.com/office/drawing/2014/main" id="{1364E318-143F-4F9C-8E64-32A1E6FD7F98}"/>
              </a:ext>
            </a:extLst>
          </p:cNvPr>
          <p:cNvSpPr/>
          <p:nvPr/>
        </p:nvSpPr>
        <p:spPr>
          <a:xfrm>
            <a:off x="1340384" y="5659941"/>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33" name="Rounded Rectangle 6">
            <a:extLst>
              <a:ext uri="{FF2B5EF4-FFF2-40B4-BE49-F238E27FC236}">
                <a16:creationId xmlns:a16="http://schemas.microsoft.com/office/drawing/2014/main" id="{D94B3FA4-F8B3-41BA-93B8-D0B731A1927F}"/>
              </a:ext>
            </a:extLst>
          </p:cNvPr>
          <p:cNvSpPr/>
          <p:nvPr/>
        </p:nvSpPr>
        <p:spPr>
          <a:xfrm>
            <a:off x="1334771" y="3818974"/>
            <a:ext cx="2723147" cy="529389"/>
          </a:xfrm>
          <a:prstGeom prst="roundRect">
            <a:avLst/>
          </a:prstGeom>
          <a:solidFill>
            <a:srgbClr val="9AC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37" name="TextBox 36">
            <a:extLst>
              <a:ext uri="{FF2B5EF4-FFF2-40B4-BE49-F238E27FC236}">
                <a16:creationId xmlns:a16="http://schemas.microsoft.com/office/drawing/2014/main" id="{7D51241E-E64D-4ABA-B872-7BDE4EF108A0}"/>
              </a:ext>
            </a:extLst>
          </p:cNvPr>
          <p:cNvSpPr txBox="1"/>
          <p:nvPr/>
        </p:nvSpPr>
        <p:spPr>
          <a:xfrm>
            <a:off x="5332011" y="1485940"/>
            <a:ext cx="1527982" cy="369332"/>
          </a:xfrm>
          <a:prstGeom prst="rect">
            <a:avLst/>
          </a:prstGeom>
          <a:noFill/>
        </p:spPr>
        <p:txBody>
          <a:bodyPr wrap="none" rtlCol="0">
            <a:spAutoFit/>
          </a:bodyPr>
          <a:lstStyle/>
          <a:p>
            <a:pPr algn="ctr"/>
            <a:r>
              <a:rPr lang="en-US" b="1" dirty="0"/>
              <a:t>INSIDER VIEW</a:t>
            </a:r>
          </a:p>
        </p:txBody>
      </p:sp>
    </p:spTree>
    <p:extLst>
      <p:ext uri="{BB962C8B-B14F-4D97-AF65-F5344CB8AC3E}">
        <p14:creationId xmlns:p14="http://schemas.microsoft.com/office/powerpoint/2010/main" val="88806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8" grpId="0" animBg="1"/>
      <p:bldP spid="29" grpId="0" animBg="1"/>
      <p:bldP spid="30" grpId="0" animBg="1"/>
      <p:bldP spid="31" grpId="0" animBg="1"/>
      <p:bldP spid="32" grpId="0" animBg="1"/>
      <p:bldP spid="33" grpId="0" animBg="1"/>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Things Get Complicated Quickly</a:t>
            </a:r>
          </a:p>
        </p:txBody>
      </p:sp>
      <p:pic>
        <p:nvPicPr>
          <p:cNvPr id="30" name="Picture 29">
            <a:extLst>
              <a:ext uri="{FF2B5EF4-FFF2-40B4-BE49-F238E27FC236}">
                <a16:creationId xmlns:a16="http://schemas.microsoft.com/office/drawing/2014/main" id="{594BF661-3514-49AF-90CE-28CBC46B0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118" y="3033946"/>
            <a:ext cx="4493763" cy="1709964"/>
          </a:xfrm>
          <a:prstGeom prst="rect">
            <a:avLst/>
          </a:prstGeom>
        </p:spPr>
      </p:pic>
      <p:pic>
        <p:nvPicPr>
          <p:cNvPr id="48" name="Picture 47">
            <a:extLst>
              <a:ext uri="{FF2B5EF4-FFF2-40B4-BE49-F238E27FC236}">
                <a16:creationId xmlns:a16="http://schemas.microsoft.com/office/drawing/2014/main" id="{9664CB00-B159-4FA6-AFA3-2209CC3ED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1484248"/>
            <a:ext cx="2497079" cy="950187"/>
          </a:xfrm>
          <a:prstGeom prst="rect">
            <a:avLst/>
          </a:prstGeom>
        </p:spPr>
      </p:pic>
      <p:pic>
        <p:nvPicPr>
          <p:cNvPr id="49" name="Picture 48">
            <a:extLst>
              <a:ext uri="{FF2B5EF4-FFF2-40B4-BE49-F238E27FC236}">
                <a16:creationId xmlns:a16="http://schemas.microsoft.com/office/drawing/2014/main" id="{0A2ACA97-3A4F-47FE-8748-C02C47681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2558853"/>
            <a:ext cx="2497079" cy="950187"/>
          </a:xfrm>
          <a:prstGeom prst="rect">
            <a:avLst/>
          </a:prstGeom>
        </p:spPr>
      </p:pic>
      <p:pic>
        <p:nvPicPr>
          <p:cNvPr id="50" name="Picture 49">
            <a:extLst>
              <a:ext uri="{FF2B5EF4-FFF2-40B4-BE49-F238E27FC236}">
                <a16:creationId xmlns:a16="http://schemas.microsoft.com/office/drawing/2014/main" id="{84DEFE81-8EDE-43A0-996C-D2CFCA738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3633458"/>
            <a:ext cx="2497079" cy="950187"/>
          </a:xfrm>
          <a:prstGeom prst="rect">
            <a:avLst/>
          </a:prstGeom>
        </p:spPr>
      </p:pic>
      <p:pic>
        <p:nvPicPr>
          <p:cNvPr id="51" name="Picture 50">
            <a:extLst>
              <a:ext uri="{FF2B5EF4-FFF2-40B4-BE49-F238E27FC236}">
                <a16:creationId xmlns:a16="http://schemas.microsoft.com/office/drawing/2014/main" id="{83AACB2A-044B-4D2D-ACC0-57B58F78B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4708063"/>
            <a:ext cx="2497079" cy="950187"/>
          </a:xfrm>
          <a:prstGeom prst="rect">
            <a:avLst/>
          </a:prstGeom>
        </p:spPr>
      </p:pic>
      <p:pic>
        <p:nvPicPr>
          <p:cNvPr id="52" name="Picture 51">
            <a:extLst>
              <a:ext uri="{FF2B5EF4-FFF2-40B4-BE49-F238E27FC236}">
                <a16:creationId xmlns:a16="http://schemas.microsoft.com/office/drawing/2014/main" id="{674A8431-5551-4C2F-B130-7E463DDA5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2" y="5782668"/>
            <a:ext cx="2497079" cy="950187"/>
          </a:xfrm>
          <a:prstGeom prst="rect">
            <a:avLst/>
          </a:prstGeom>
        </p:spPr>
      </p:pic>
      <p:cxnSp>
        <p:nvCxnSpPr>
          <p:cNvPr id="54" name="Straight Connector 53">
            <a:extLst>
              <a:ext uri="{FF2B5EF4-FFF2-40B4-BE49-F238E27FC236}">
                <a16:creationId xmlns:a16="http://schemas.microsoft.com/office/drawing/2014/main" id="{B3A80DDB-EE94-4B1D-9B5F-D49D8A17222E}"/>
              </a:ext>
            </a:extLst>
          </p:cNvPr>
          <p:cNvCxnSpPr>
            <a:cxnSpLocks/>
          </p:cNvCxnSpPr>
          <p:nvPr/>
        </p:nvCxnSpPr>
        <p:spPr>
          <a:xfrm>
            <a:off x="2611174" y="2091665"/>
            <a:ext cx="1237944" cy="100849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FCE6AD-8DFF-49F0-A61B-842A84D91132}"/>
              </a:ext>
            </a:extLst>
          </p:cNvPr>
          <p:cNvCxnSpPr/>
          <p:nvPr/>
        </p:nvCxnSpPr>
        <p:spPr>
          <a:xfrm>
            <a:off x="2679630" y="2909455"/>
            <a:ext cx="1169488" cy="50854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83B8F8-F167-4AFE-82D4-88A631604E20}"/>
              </a:ext>
            </a:extLst>
          </p:cNvPr>
          <p:cNvCxnSpPr>
            <a:cxnSpLocks/>
          </p:cNvCxnSpPr>
          <p:nvPr/>
        </p:nvCxnSpPr>
        <p:spPr>
          <a:xfrm flipV="1">
            <a:off x="2679630" y="3730948"/>
            <a:ext cx="1169488" cy="233368"/>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FEDFB46-CA3A-4A28-9631-E54193A1238D}"/>
              </a:ext>
            </a:extLst>
          </p:cNvPr>
          <p:cNvCxnSpPr>
            <a:cxnSpLocks/>
          </p:cNvCxnSpPr>
          <p:nvPr/>
        </p:nvCxnSpPr>
        <p:spPr>
          <a:xfrm flipV="1">
            <a:off x="2679630" y="4042440"/>
            <a:ext cx="1169488" cy="97399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3E5EBD5-06A0-4249-9F5B-E799A379D1B7}"/>
              </a:ext>
            </a:extLst>
          </p:cNvPr>
          <p:cNvCxnSpPr>
            <a:cxnSpLocks/>
          </p:cNvCxnSpPr>
          <p:nvPr/>
        </p:nvCxnSpPr>
        <p:spPr>
          <a:xfrm flipV="1">
            <a:off x="2679630" y="4322618"/>
            <a:ext cx="1169488" cy="203707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2D6FFC1-0235-4AB2-8A30-B555CD1928B0}"/>
              </a:ext>
            </a:extLst>
          </p:cNvPr>
          <p:cNvSpPr/>
          <p:nvPr/>
        </p:nvSpPr>
        <p:spPr>
          <a:xfrm>
            <a:off x="3804295" y="4454644"/>
            <a:ext cx="1931487" cy="45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5C5C4A3-7758-49CF-85B6-EE148B0DF31A}"/>
              </a:ext>
            </a:extLst>
          </p:cNvPr>
          <p:cNvSpPr/>
          <p:nvPr/>
        </p:nvSpPr>
        <p:spPr>
          <a:xfrm>
            <a:off x="5325850" y="4332937"/>
            <a:ext cx="238787" cy="261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6B66D26B-C61A-45F3-BB4B-8C820491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1484248"/>
            <a:ext cx="2497079" cy="950187"/>
          </a:xfrm>
          <a:prstGeom prst="rect">
            <a:avLst/>
          </a:prstGeom>
        </p:spPr>
      </p:pic>
      <p:pic>
        <p:nvPicPr>
          <p:cNvPr id="75" name="Picture 74">
            <a:extLst>
              <a:ext uri="{FF2B5EF4-FFF2-40B4-BE49-F238E27FC236}">
                <a16:creationId xmlns:a16="http://schemas.microsoft.com/office/drawing/2014/main" id="{46A9015E-9E5B-4004-9F67-5422ED7E4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2558853"/>
            <a:ext cx="2497079" cy="950187"/>
          </a:xfrm>
          <a:prstGeom prst="rect">
            <a:avLst/>
          </a:prstGeom>
        </p:spPr>
      </p:pic>
      <p:pic>
        <p:nvPicPr>
          <p:cNvPr id="76" name="Picture 75">
            <a:extLst>
              <a:ext uri="{FF2B5EF4-FFF2-40B4-BE49-F238E27FC236}">
                <a16:creationId xmlns:a16="http://schemas.microsoft.com/office/drawing/2014/main" id="{A49AA320-2CC8-4806-8BBF-7488D4828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3633458"/>
            <a:ext cx="2497079" cy="950187"/>
          </a:xfrm>
          <a:prstGeom prst="rect">
            <a:avLst/>
          </a:prstGeom>
        </p:spPr>
      </p:pic>
      <p:pic>
        <p:nvPicPr>
          <p:cNvPr id="77" name="Picture 76">
            <a:extLst>
              <a:ext uri="{FF2B5EF4-FFF2-40B4-BE49-F238E27FC236}">
                <a16:creationId xmlns:a16="http://schemas.microsoft.com/office/drawing/2014/main" id="{1E7BDD6A-8FA1-4FA1-A014-A422E399A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4708063"/>
            <a:ext cx="2497079" cy="950187"/>
          </a:xfrm>
          <a:prstGeom prst="rect">
            <a:avLst/>
          </a:prstGeom>
        </p:spPr>
      </p:pic>
      <p:pic>
        <p:nvPicPr>
          <p:cNvPr id="78" name="Picture 77">
            <a:extLst>
              <a:ext uri="{FF2B5EF4-FFF2-40B4-BE49-F238E27FC236}">
                <a16:creationId xmlns:a16="http://schemas.microsoft.com/office/drawing/2014/main" id="{0EB3977A-574F-46F1-8F28-A914D43DF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1" y="5782668"/>
            <a:ext cx="2497079" cy="950187"/>
          </a:xfrm>
          <a:prstGeom prst="rect">
            <a:avLst/>
          </a:prstGeom>
        </p:spPr>
      </p:pic>
      <p:cxnSp>
        <p:nvCxnSpPr>
          <p:cNvPr id="79" name="Straight Connector 78">
            <a:extLst>
              <a:ext uri="{FF2B5EF4-FFF2-40B4-BE49-F238E27FC236}">
                <a16:creationId xmlns:a16="http://schemas.microsoft.com/office/drawing/2014/main" id="{5726AE8B-86A5-46D0-B74A-3CD8184E0D9F}"/>
              </a:ext>
            </a:extLst>
          </p:cNvPr>
          <p:cNvCxnSpPr>
            <a:cxnSpLocks/>
          </p:cNvCxnSpPr>
          <p:nvPr/>
        </p:nvCxnSpPr>
        <p:spPr>
          <a:xfrm flipV="1">
            <a:off x="8342881" y="1726113"/>
            <a:ext cx="1169488" cy="194430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42BA49C-17F9-4A93-AF00-28CAC84E1284}"/>
              </a:ext>
            </a:extLst>
          </p:cNvPr>
          <p:cNvCxnSpPr>
            <a:cxnSpLocks/>
          </p:cNvCxnSpPr>
          <p:nvPr/>
        </p:nvCxnSpPr>
        <p:spPr>
          <a:xfrm flipV="1">
            <a:off x="8342880" y="3235013"/>
            <a:ext cx="1169489" cy="495935"/>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618103-B597-408A-B538-39548404A1F5}"/>
              </a:ext>
            </a:extLst>
          </p:cNvPr>
          <p:cNvCxnSpPr>
            <a:cxnSpLocks/>
          </p:cNvCxnSpPr>
          <p:nvPr/>
        </p:nvCxnSpPr>
        <p:spPr>
          <a:xfrm>
            <a:off x="8342880" y="3730948"/>
            <a:ext cx="1169489" cy="169677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C6901AD-80DF-425F-98DB-7477205DBA9F}"/>
              </a:ext>
            </a:extLst>
          </p:cNvPr>
          <p:cNvCxnSpPr>
            <a:cxnSpLocks/>
          </p:cNvCxnSpPr>
          <p:nvPr/>
        </p:nvCxnSpPr>
        <p:spPr>
          <a:xfrm>
            <a:off x="8351842" y="4019881"/>
            <a:ext cx="1124667" cy="45765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30AA54C-C3E9-4E85-B3B9-C755932F238B}"/>
              </a:ext>
            </a:extLst>
          </p:cNvPr>
          <p:cNvCxnSpPr>
            <a:cxnSpLocks/>
          </p:cNvCxnSpPr>
          <p:nvPr/>
        </p:nvCxnSpPr>
        <p:spPr>
          <a:xfrm>
            <a:off x="8351844" y="4108551"/>
            <a:ext cx="1160525" cy="238515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1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left)">
                                      <p:cBhvr>
                                        <p:cTn id="41" dur="500"/>
                                        <p:tgtEl>
                                          <p:spTgt spid="59"/>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left)">
                                      <p:cBhvr>
                                        <p:cTn id="45" dur="500"/>
                                        <p:tgtEl>
                                          <p:spTgt spid="61"/>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left)">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fade">
                                      <p:cBhvr>
                                        <p:cTn id="63" dur="500"/>
                                        <p:tgtEl>
                                          <p:spTgt spid="77"/>
                                        </p:tgtEl>
                                      </p:cBhvr>
                                    </p:animEffect>
                                  </p:childTnLst>
                                </p:cTn>
                              </p:par>
                              <p:par>
                                <p:cTn id="64" presetID="10" presetClass="entr" presetSubtype="0" fill="hold"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wipe(left)">
                                      <p:cBhvr>
                                        <p:cTn id="71" dur="500"/>
                                        <p:tgtEl>
                                          <p:spTgt spid="79"/>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left)">
                                      <p:cBhvr>
                                        <p:cTn id="75" dur="500"/>
                                        <p:tgtEl>
                                          <p:spTgt spid="81"/>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wipe(left)">
                                      <p:cBhvr>
                                        <p:cTn id="79" dur="500"/>
                                        <p:tgtEl>
                                          <p:spTgt spid="87"/>
                                        </p:tgtEl>
                                      </p:cBhvr>
                                    </p:animEffect>
                                  </p:childTnLst>
                                </p:cTn>
                              </p:par>
                            </p:childTnLst>
                          </p:cTn>
                        </p:par>
                        <p:par>
                          <p:cTn id="80" fill="hold">
                            <p:stCondLst>
                              <p:cond delay="1500"/>
                            </p:stCondLst>
                            <p:childTnLst>
                              <p:par>
                                <p:cTn id="81" presetID="22" presetClass="entr" presetSubtype="8" fill="hold" nodeType="afterEffect">
                                  <p:stCondLst>
                                    <p:cond delay="0"/>
                                  </p:stCondLst>
                                  <p:childTnLst>
                                    <p:set>
                                      <p:cBhvr>
                                        <p:cTn id="82" dur="1" fill="hold">
                                          <p:stCondLst>
                                            <p:cond delay="0"/>
                                          </p:stCondLst>
                                        </p:cTn>
                                        <p:tgtEl>
                                          <p:spTgt spid="84"/>
                                        </p:tgtEl>
                                        <p:attrNameLst>
                                          <p:attrName>style.visibility</p:attrName>
                                        </p:attrNameLst>
                                      </p:cBhvr>
                                      <p:to>
                                        <p:strVal val="visible"/>
                                      </p:to>
                                    </p:set>
                                    <p:animEffect transition="in" filter="wipe(left)">
                                      <p:cBhvr>
                                        <p:cTn id="83" dur="500"/>
                                        <p:tgtEl>
                                          <p:spTgt spid="84"/>
                                        </p:tgtEl>
                                      </p:cBhvr>
                                    </p:animEffect>
                                  </p:childTnLst>
                                </p:cTn>
                              </p:par>
                            </p:childTnLst>
                          </p:cTn>
                        </p:par>
                        <p:par>
                          <p:cTn id="84" fill="hold">
                            <p:stCondLst>
                              <p:cond delay="2000"/>
                            </p:stCondLst>
                            <p:childTnLst>
                              <p:par>
                                <p:cTn id="85" presetID="22" presetClass="entr" presetSubtype="8" fill="hold" nodeType="after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wipe(left)">
                                      <p:cBhvr>
                                        <p:cTn id="8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Mandatory Privacy Matters</a:t>
            </a:r>
          </a:p>
        </p:txBody>
      </p:sp>
      <p:sp>
        <p:nvSpPr>
          <p:cNvPr id="39" name="Rectangle 38">
            <a:extLst>
              <a:ext uri="{FF2B5EF4-FFF2-40B4-BE49-F238E27FC236}">
                <a16:creationId xmlns:a16="http://schemas.microsoft.com/office/drawing/2014/main" id="{06C626D4-8DD6-429C-8F77-97AF76B76A81}"/>
              </a:ext>
            </a:extLst>
          </p:cNvPr>
          <p:cNvSpPr/>
          <p:nvPr/>
        </p:nvSpPr>
        <p:spPr>
          <a:xfrm>
            <a:off x="4196352" y="1799461"/>
            <a:ext cx="2138490" cy="45084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Rectangle 39">
            <a:extLst>
              <a:ext uri="{FF2B5EF4-FFF2-40B4-BE49-F238E27FC236}">
                <a16:creationId xmlns:a16="http://schemas.microsoft.com/office/drawing/2014/main" id="{7EAEB322-1AD7-4FC7-9AB0-40F1FE961240}"/>
              </a:ext>
            </a:extLst>
          </p:cNvPr>
          <p:cNvSpPr/>
          <p:nvPr/>
        </p:nvSpPr>
        <p:spPr>
          <a:xfrm>
            <a:off x="6816056" y="1799461"/>
            <a:ext cx="2138490" cy="45084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Rectangle 40">
            <a:extLst>
              <a:ext uri="{FF2B5EF4-FFF2-40B4-BE49-F238E27FC236}">
                <a16:creationId xmlns:a16="http://schemas.microsoft.com/office/drawing/2014/main" id="{27F28D8F-B628-4871-86D9-ADA77C8CA1B0}"/>
              </a:ext>
            </a:extLst>
          </p:cNvPr>
          <p:cNvSpPr/>
          <p:nvPr/>
        </p:nvSpPr>
        <p:spPr>
          <a:xfrm>
            <a:off x="9435760" y="1799461"/>
            <a:ext cx="2138490" cy="450843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TextBox 45">
            <a:extLst>
              <a:ext uri="{FF2B5EF4-FFF2-40B4-BE49-F238E27FC236}">
                <a16:creationId xmlns:a16="http://schemas.microsoft.com/office/drawing/2014/main" id="{2B35AE3B-2FBF-403E-B438-91D645E59BF1}"/>
              </a:ext>
            </a:extLst>
          </p:cNvPr>
          <p:cNvSpPr txBox="1"/>
          <p:nvPr/>
        </p:nvSpPr>
        <p:spPr>
          <a:xfrm>
            <a:off x="244489" y="3051260"/>
            <a:ext cx="3556679" cy="369332"/>
          </a:xfrm>
          <a:prstGeom prst="rect">
            <a:avLst/>
          </a:prstGeom>
          <a:noFill/>
        </p:spPr>
        <p:txBody>
          <a:bodyPr wrap="none" rtlCol="0">
            <a:spAutoFit/>
          </a:bodyPr>
          <a:lstStyle/>
          <a:p>
            <a:r>
              <a:rPr lang="en-US" dirty="0"/>
              <a:t>Total transactions in the past month</a:t>
            </a:r>
          </a:p>
        </p:txBody>
      </p:sp>
      <p:sp>
        <p:nvSpPr>
          <p:cNvPr id="51" name="TextBox 50">
            <a:extLst>
              <a:ext uri="{FF2B5EF4-FFF2-40B4-BE49-F238E27FC236}">
                <a16:creationId xmlns:a16="http://schemas.microsoft.com/office/drawing/2014/main" id="{B7B4F066-50E2-40CC-8F73-E5DAAC02731D}"/>
              </a:ext>
            </a:extLst>
          </p:cNvPr>
          <p:cNvSpPr txBox="1"/>
          <p:nvPr/>
        </p:nvSpPr>
        <p:spPr>
          <a:xfrm>
            <a:off x="244488" y="3869011"/>
            <a:ext cx="3886192" cy="369332"/>
          </a:xfrm>
          <a:prstGeom prst="rect">
            <a:avLst/>
          </a:prstGeom>
          <a:noFill/>
        </p:spPr>
        <p:txBody>
          <a:bodyPr wrap="none" rtlCol="0">
            <a:spAutoFit/>
          </a:bodyPr>
          <a:lstStyle/>
          <a:p>
            <a:r>
              <a:rPr lang="en-US" dirty="0"/>
              <a:t>% of transactions using privacy features</a:t>
            </a:r>
          </a:p>
        </p:txBody>
      </p:sp>
      <p:sp>
        <p:nvSpPr>
          <p:cNvPr id="52" name="TextBox 51">
            <a:extLst>
              <a:ext uri="{FF2B5EF4-FFF2-40B4-BE49-F238E27FC236}">
                <a16:creationId xmlns:a16="http://schemas.microsoft.com/office/drawing/2014/main" id="{9070E3FE-3AA9-43EF-948F-EBADD17765F0}"/>
              </a:ext>
            </a:extLst>
          </p:cNvPr>
          <p:cNvSpPr txBox="1"/>
          <p:nvPr/>
        </p:nvSpPr>
        <p:spPr>
          <a:xfrm>
            <a:off x="244488" y="4686762"/>
            <a:ext cx="3108608" cy="369332"/>
          </a:xfrm>
          <a:prstGeom prst="rect">
            <a:avLst/>
          </a:prstGeom>
          <a:noFill/>
        </p:spPr>
        <p:txBody>
          <a:bodyPr wrap="none" rtlCol="0">
            <a:spAutoFit/>
          </a:bodyPr>
          <a:lstStyle/>
          <a:p>
            <a:r>
              <a:rPr lang="en-US" dirty="0"/>
              <a:t>Number of private transactions</a:t>
            </a:r>
          </a:p>
        </p:txBody>
      </p:sp>
      <p:sp>
        <p:nvSpPr>
          <p:cNvPr id="54" name="TextBox 53">
            <a:extLst>
              <a:ext uri="{FF2B5EF4-FFF2-40B4-BE49-F238E27FC236}">
                <a16:creationId xmlns:a16="http://schemas.microsoft.com/office/drawing/2014/main" id="{69C94EBB-422A-448E-89A3-D218E349BD27}"/>
              </a:ext>
            </a:extLst>
          </p:cNvPr>
          <p:cNvSpPr txBox="1"/>
          <p:nvPr/>
        </p:nvSpPr>
        <p:spPr>
          <a:xfrm>
            <a:off x="4792117" y="3051260"/>
            <a:ext cx="944489" cy="369332"/>
          </a:xfrm>
          <a:prstGeom prst="rect">
            <a:avLst/>
          </a:prstGeom>
          <a:noFill/>
        </p:spPr>
        <p:txBody>
          <a:bodyPr wrap="none" rtlCol="0">
            <a:spAutoFit/>
          </a:bodyPr>
          <a:lstStyle/>
          <a:p>
            <a:pPr algn="ctr"/>
            <a:r>
              <a:rPr lang="en-US" dirty="0"/>
              <a:t>206,947</a:t>
            </a:r>
          </a:p>
        </p:txBody>
      </p:sp>
      <p:sp>
        <p:nvSpPr>
          <p:cNvPr id="74" name="TextBox 73">
            <a:extLst>
              <a:ext uri="{FF2B5EF4-FFF2-40B4-BE49-F238E27FC236}">
                <a16:creationId xmlns:a16="http://schemas.microsoft.com/office/drawing/2014/main" id="{700CF240-6117-45E8-845C-E202665012C9}"/>
              </a:ext>
            </a:extLst>
          </p:cNvPr>
          <p:cNvSpPr txBox="1"/>
          <p:nvPr/>
        </p:nvSpPr>
        <p:spPr>
          <a:xfrm>
            <a:off x="4913945" y="3872753"/>
            <a:ext cx="700833" cy="369332"/>
          </a:xfrm>
          <a:prstGeom prst="rect">
            <a:avLst/>
          </a:prstGeom>
          <a:noFill/>
        </p:spPr>
        <p:txBody>
          <a:bodyPr wrap="none" rtlCol="0">
            <a:spAutoFit/>
          </a:bodyPr>
          <a:lstStyle/>
          <a:p>
            <a:pPr algn="ctr"/>
            <a:r>
              <a:rPr lang="en-US" dirty="0"/>
              <a:t>100%</a:t>
            </a:r>
          </a:p>
        </p:txBody>
      </p:sp>
      <p:sp>
        <p:nvSpPr>
          <p:cNvPr id="75" name="TextBox 74">
            <a:extLst>
              <a:ext uri="{FF2B5EF4-FFF2-40B4-BE49-F238E27FC236}">
                <a16:creationId xmlns:a16="http://schemas.microsoft.com/office/drawing/2014/main" id="{81016528-D787-4D46-AF72-7AA44E17332C}"/>
              </a:ext>
            </a:extLst>
          </p:cNvPr>
          <p:cNvSpPr txBox="1"/>
          <p:nvPr/>
        </p:nvSpPr>
        <p:spPr>
          <a:xfrm>
            <a:off x="4792117" y="4686762"/>
            <a:ext cx="944489" cy="369332"/>
          </a:xfrm>
          <a:prstGeom prst="rect">
            <a:avLst/>
          </a:prstGeom>
          <a:noFill/>
        </p:spPr>
        <p:txBody>
          <a:bodyPr wrap="none" rtlCol="0">
            <a:spAutoFit/>
          </a:bodyPr>
          <a:lstStyle/>
          <a:p>
            <a:pPr algn="ctr"/>
            <a:r>
              <a:rPr lang="en-US" dirty="0"/>
              <a:t>206,947</a:t>
            </a:r>
          </a:p>
        </p:txBody>
      </p:sp>
      <p:sp>
        <p:nvSpPr>
          <p:cNvPr id="76" name="TextBox 75">
            <a:extLst>
              <a:ext uri="{FF2B5EF4-FFF2-40B4-BE49-F238E27FC236}">
                <a16:creationId xmlns:a16="http://schemas.microsoft.com/office/drawing/2014/main" id="{ACB72A14-A682-4D4C-83D0-CF35713A5C4C}"/>
              </a:ext>
            </a:extLst>
          </p:cNvPr>
          <p:cNvSpPr txBox="1"/>
          <p:nvPr/>
        </p:nvSpPr>
        <p:spPr>
          <a:xfrm>
            <a:off x="7351290" y="3012956"/>
            <a:ext cx="1059906" cy="369332"/>
          </a:xfrm>
          <a:prstGeom prst="rect">
            <a:avLst/>
          </a:prstGeom>
          <a:noFill/>
        </p:spPr>
        <p:txBody>
          <a:bodyPr wrap="none" rtlCol="0">
            <a:spAutoFit/>
          </a:bodyPr>
          <a:lstStyle/>
          <a:p>
            <a:pPr algn="ctr"/>
            <a:r>
              <a:rPr lang="en-US" dirty="0"/>
              <a:t>~200,000</a:t>
            </a:r>
          </a:p>
        </p:txBody>
      </p:sp>
      <p:sp>
        <p:nvSpPr>
          <p:cNvPr id="77" name="TextBox 76">
            <a:extLst>
              <a:ext uri="{FF2B5EF4-FFF2-40B4-BE49-F238E27FC236}">
                <a16:creationId xmlns:a16="http://schemas.microsoft.com/office/drawing/2014/main" id="{8D70E9A7-2276-4035-8CF7-AF7D298B86B5}"/>
              </a:ext>
            </a:extLst>
          </p:cNvPr>
          <p:cNvSpPr txBox="1"/>
          <p:nvPr/>
        </p:nvSpPr>
        <p:spPr>
          <a:xfrm>
            <a:off x="7550863" y="3834449"/>
            <a:ext cx="660758" cy="369332"/>
          </a:xfrm>
          <a:prstGeom prst="rect">
            <a:avLst/>
          </a:prstGeom>
          <a:noFill/>
        </p:spPr>
        <p:txBody>
          <a:bodyPr wrap="none" rtlCol="0">
            <a:spAutoFit/>
          </a:bodyPr>
          <a:lstStyle/>
          <a:p>
            <a:pPr algn="ctr"/>
            <a:r>
              <a:rPr lang="en-US" dirty="0"/>
              <a:t>&lt;1%</a:t>
            </a:r>
            <a:r>
              <a:rPr lang="en-US" baseline="30000" dirty="0"/>
              <a:t>1</a:t>
            </a:r>
            <a:endParaRPr lang="en-US" dirty="0"/>
          </a:p>
        </p:txBody>
      </p:sp>
      <p:sp>
        <p:nvSpPr>
          <p:cNvPr id="78" name="TextBox 77">
            <a:extLst>
              <a:ext uri="{FF2B5EF4-FFF2-40B4-BE49-F238E27FC236}">
                <a16:creationId xmlns:a16="http://schemas.microsoft.com/office/drawing/2014/main" id="{B78F5CEA-AFCA-461F-BB58-BC28E4E5609A}"/>
              </a:ext>
            </a:extLst>
          </p:cNvPr>
          <p:cNvSpPr txBox="1"/>
          <p:nvPr/>
        </p:nvSpPr>
        <p:spPr>
          <a:xfrm>
            <a:off x="7468309" y="4648458"/>
            <a:ext cx="825867" cy="369332"/>
          </a:xfrm>
          <a:prstGeom prst="rect">
            <a:avLst/>
          </a:prstGeom>
          <a:noFill/>
        </p:spPr>
        <p:txBody>
          <a:bodyPr wrap="none" rtlCol="0">
            <a:spAutoFit/>
          </a:bodyPr>
          <a:lstStyle/>
          <a:p>
            <a:pPr algn="ctr"/>
            <a:r>
              <a:rPr lang="en-US" dirty="0"/>
              <a:t>&lt;2,000</a:t>
            </a:r>
          </a:p>
        </p:txBody>
      </p:sp>
      <p:sp>
        <p:nvSpPr>
          <p:cNvPr id="82" name="TextBox 81">
            <a:extLst>
              <a:ext uri="{FF2B5EF4-FFF2-40B4-BE49-F238E27FC236}">
                <a16:creationId xmlns:a16="http://schemas.microsoft.com/office/drawing/2014/main" id="{05E3807F-1E46-49C1-96BA-60AE80C1EBB6}"/>
              </a:ext>
            </a:extLst>
          </p:cNvPr>
          <p:cNvSpPr txBox="1"/>
          <p:nvPr/>
        </p:nvSpPr>
        <p:spPr>
          <a:xfrm>
            <a:off x="9977948" y="3012956"/>
            <a:ext cx="1059906" cy="369332"/>
          </a:xfrm>
          <a:prstGeom prst="rect">
            <a:avLst/>
          </a:prstGeom>
          <a:noFill/>
        </p:spPr>
        <p:txBody>
          <a:bodyPr wrap="none" rtlCol="0">
            <a:spAutoFit/>
          </a:bodyPr>
          <a:lstStyle/>
          <a:p>
            <a:pPr algn="ctr"/>
            <a:r>
              <a:rPr lang="en-US" dirty="0"/>
              <a:t>~350,000</a:t>
            </a:r>
          </a:p>
        </p:txBody>
      </p:sp>
      <p:sp>
        <p:nvSpPr>
          <p:cNvPr id="83" name="TextBox 82">
            <a:extLst>
              <a:ext uri="{FF2B5EF4-FFF2-40B4-BE49-F238E27FC236}">
                <a16:creationId xmlns:a16="http://schemas.microsoft.com/office/drawing/2014/main" id="{455AC1D4-54AD-43BD-98FD-57368F062AAA}"/>
              </a:ext>
            </a:extLst>
          </p:cNvPr>
          <p:cNvSpPr txBox="1"/>
          <p:nvPr/>
        </p:nvSpPr>
        <p:spPr>
          <a:xfrm>
            <a:off x="9827267" y="3834449"/>
            <a:ext cx="1361270" cy="369332"/>
          </a:xfrm>
          <a:prstGeom prst="rect">
            <a:avLst/>
          </a:prstGeom>
          <a:noFill/>
        </p:spPr>
        <p:txBody>
          <a:bodyPr wrap="none" rtlCol="0">
            <a:spAutoFit/>
          </a:bodyPr>
          <a:lstStyle/>
          <a:p>
            <a:pPr algn="ctr"/>
            <a:r>
              <a:rPr lang="en-US" dirty="0"/>
              <a:t>&lt;10%/&lt;0.5%</a:t>
            </a:r>
          </a:p>
        </p:txBody>
      </p:sp>
      <p:sp>
        <p:nvSpPr>
          <p:cNvPr id="84" name="TextBox 83">
            <a:extLst>
              <a:ext uri="{FF2B5EF4-FFF2-40B4-BE49-F238E27FC236}">
                <a16:creationId xmlns:a16="http://schemas.microsoft.com/office/drawing/2014/main" id="{49950852-BB2D-4208-A7D9-1DC80F4F7D0E}"/>
              </a:ext>
            </a:extLst>
          </p:cNvPr>
          <p:cNvSpPr txBox="1"/>
          <p:nvPr/>
        </p:nvSpPr>
        <p:spPr>
          <a:xfrm>
            <a:off x="9670973" y="4648458"/>
            <a:ext cx="1673856" cy="369332"/>
          </a:xfrm>
          <a:prstGeom prst="rect">
            <a:avLst/>
          </a:prstGeom>
          <a:noFill/>
        </p:spPr>
        <p:txBody>
          <a:bodyPr wrap="none" rtlCol="0">
            <a:spAutoFit/>
          </a:bodyPr>
          <a:lstStyle/>
          <a:p>
            <a:pPr algn="ctr"/>
            <a:r>
              <a:rPr lang="en-US" dirty="0"/>
              <a:t>~35,000/~1,750</a:t>
            </a:r>
          </a:p>
        </p:txBody>
      </p:sp>
      <p:pic>
        <p:nvPicPr>
          <p:cNvPr id="1026" name="Picture 2" descr="Image result for monero logo">
            <a:extLst>
              <a:ext uri="{FF2B5EF4-FFF2-40B4-BE49-F238E27FC236}">
                <a16:creationId xmlns:a16="http://schemas.microsoft.com/office/drawing/2014/main" id="{F9CCD592-38B8-4F3E-A688-5ACEA3B53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640" y="2053431"/>
            <a:ext cx="1474098" cy="3921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ash.org/assets/img/graphics/dash_logo_f.png">
            <a:extLst>
              <a:ext uri="{FF2B5EF4-FFF2-40B4-BE49-F238E27FC236}">
                <a16:creationId xmlns:a16="http://schemas.microsoft.com/office/drawing/2014/main" id="{B9AD3C27-5C7F-4713-BEA2-2616B3B28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1990" y="2104514"/>
            <a:ext cx="1846547" cy="2899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74A92C79-1B66-468B-BF62-768D0D35D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0294" y="1973912"/>
            <a:ext cx="1145192" cy="526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99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Available Wallets</a:t>
            </a:r>
          </a:p>
        </p:txBody>
      </p:sp>
      <p:pic>
        <p:nvPicPr>
          <p:cNvPr id="6" name="Picture 2" descr="Desktop Screenshot: Welcome to MyMonero! Let's get started.">
            <a:extLst>
              <a:ext uri="{FF2B5EF4-FFF2-40B4-BE49-F238E27FC236}">
                <a16:creationId xmlns:a16="http://schemas.microsoft.com/office/drawing/2014/main" id="{01830450-1D5C-44FA-8631-E14E343CF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472648"/>
            <a:ext cx="56769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edger nano s">
            <a:extLst>
              <a:ext uri="{FF2B5EF4-FFF2-40B4-BE49-F238E27FC236}">
                <a16:creationId xmlns:a16="http://schemas.microsoft.com/office/drawing/2014/main" id="{7026D4E9-9844-4884-B13A-72FF4F71B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8087"/>
            <a:ext cx="1815425" cy="111951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805DC3C-14AA-4529-8078-5214CEE95F17}"/>
              </a:ext>
            </a:extLst>
          </p:cNvPr>
          <p:cNvGrpSpPr/>
          <p:nvPr/>
        </p:nvGrpSpPr>
        <p:grpSpPr>
          <a:xfrm>
            <a:off x="8514086" y="-34838"/>
            <a:ext cx="3121319" cy="2125488"/>
            <a:chOff x="6239635" y="2804688"/>
            <a:chExt cx="5952365" cy="4053312"/>
          </a:xfrm>
        </p:grpSpPr>
        <p:pic>
          <p:nvPicPr>
            <p:cNvPr id="10" name="Picture 4" descr="https://taiga.getmonero.org/media/attachments/3/7/b/b/bcd26f50194d9ca1238ddcad0c26997a0ad0faba154904bb509cedab75c5/gez_5793-small.jpeg">
              <a:extLst>
                <a:ext uri="{FF2B5EF4-FFF2-40B4-BE49-F238E27FC236}">
                  <a16:creationId xmlns:a16="http://schemas.microsoft.com/office/drawing/2014/main" id="{3BCCC49F-9C85-4534-92AD-EABBE7F8B68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80" b="99796" l="9783" r="99592">
                          <a14:foregroundMark x1="21467" y1="24644" x2="55027" y2="99796"/>
                          <a14:foregroundMark x1="50679" y1="74745" x2="82337" y2="75764"/>
                          <a14:foregroundMark x1="82337" y1="75764" x2="99728" y2="71690"/>
                          <a14:foregroundMark x1="99728" y1="71690" x2="99728" y2="71690"/>
                          <a14:foregroundMark x1="74457" y1="63951" x2="99864" y2="56823"/>
                          <a14:foregroundMark x1="69683" y1="89257" x2="99864" y2="86151"/>
                          <a14:foregroundMark x1="58931" y1="51533" x2="54891" y2="25255"/>
                          <a14:foregroundMark x1="61685" y1="69450" x2="58940" y2="51595"/>
                          <a14:foregroundMark x1="54891" y1="25255" x2="48370" y2="20774"/>
                          <a14:foregroundMark x1="48370" y1="20774" x2="23098" y2="24847"/>
                          <a14:foregroundMark x1="23098" y1="24847" x2="21196" y2="36049"/>
                          <a14:foregroundMark x1="21196" y1="36049" x2="29891" y2="80448"/>
                          <a14:foregroundMark x1="29891" y1="80448" x2="36005" y2="85132"/>
                          <a14:foregroundMark x1="36005" y1="85132" x2="49864" y2="87373"/>
                          <a14:foregroundMark x1="49864" y1="87373" x2="52038" y2="97352"/>
                          <a14:foregroundMark x1="52038" y1="97352" x2="55842" y2="88595"/>
                          <a14:foregroundMark x1="59638" y1="87343" x2="62636" y2="86354"/>
                          <a14:foregroundMark x1="55842" y1="88595" x2="58590" y2="87688"/>
                          <a14:foregroundMark x1="62636" y1="86354" x2="63995" y2="75153"/>
                          <a14:foregroundMark x1="63995" y1="75153" x2="56522" y2="70265"/>
                          <a14:foregroundMark x1="56522" y1="70265" x2="46467" y2="71690"/>
                          <a14:foregroundMark x1="46467" y1="71690" x2="38315" y2="66802"/>
                          <a14:foregroundMark x1="38315" y1="66802" x2="34918" y2="58045"/>
                          <a14:foregroundMark x1="34918" y1="58045" x2="42935" y2="52138"/>
                          <a14:foregroundMark x1="42935" y1="52138" x2="47283" y2="43788"/>
                          <a14:foregroundMark x1="47283" y1="43788" x2="38859" y2="41344"/>
                          <a14:foregroundMark x1="38859" y1="41344" x2="34511" y2="50305"/>
                          <a14:foregroundMark x1="34511" y1="50305" x2="35326" y2="60692"/>
                          <a14:foregroundMark x1="35326" y1="60692" x2="26766" y2="56212"/>
                          <a14:foregroundMark x1="26766" y1="56212" x2="24457" y2="44807"/>
                          <a14:foregroundMark x1="24457" y1="44807" x2="27582" y2="33809"/>
                          <a14:foregroundMark x1="27582" y1="33809" x2="37228" y2="28921"/>
                          <a14:foregroundMark x1="37228" y1="28921" x2="45109" y2="30754"/>
                          <a14:foregroundMark x1="45109" y1="30754" x2="52446" y2="38289"/>
                          <a14:foregroundMark x1="52446" y1="38289" x2="52038" y2="52749"/>
                          <a14:foregroundMark x1="52038" y1="52749" x2="47418" y2="62933"/>
                          <a14:foregroundMark x1="47418" y1="62933" x2="36141" y2="75153"/>
                          <a14:foregroundMark x1="36141" y1="75153" x2="41712" y2="81466"/>
                          <a14:foregroundMark x1="41712" y1="81466" x2="52310" y2="76578"/>
                          <a14:foregroundMark x1="48023" y1="98894" x2="48234" y2="99796"/>
                          <a14:foregroundMark x1="56522" y1="90428" x2="56522" y2="90428"/>
                          <a14:foregroundMark x1="55842" y1="90428" x2="58152" y2="99796"/>
                          <a14:foregroundMark x1="47962" y1="98167" x2="45924" y2="89206"/>
                          <a14:backgroundMark x1="25815" y1="84725" x2="16440" y2="30550"/>
                          <a14:backgroundMark x1="16440" y1="30550" x2="19973" y2="20978"/>
                          <a14:backgroundMark x1="19973" y1="20978" x2="26087" y2="15682"/>
                          <a14:backgroundMark x1="26087" y1="15682" x2="45652" y2="12016"/>
                          <a14:backgroundMark x1="45652" y1="12016" x2="60598" y2="15479"/>
                          <a14:backgroundMark x1="60598" y1="15479" x2="63995" y2="27902"/>
                          <a14:backgroundMark x1="63995" y1="27902" x2="64130" y2="51527"/>
                          <a14:backgroundMark x1="64130" y1="51527" x2="67799" y2="60489"/>
                          <a14:backgroundMark x1="67799" y1="60489" x2="75815" y2="57026"/>
                          <a14:backgroundMark x1="62908" y1="95316" x2="77853" y2="96945"/>
                          <a14:backgroundMark x1="77853" y1="96945" x2="99864" y2="94705"/>
                          <a14:backgroundMark x1="99864" y1="94705" x2="99864" y2="94705"/>
                          <a14:backgroundMark x1="62188" y1="97655" x2="62500" y2="99796"/>
                          <a14:backgroundMark x1="60977" y1="98297" x2="61277" y2="99796"/>
                          <a14:backgroundMark x1="63043" y1="97556" x2="59103" y2="89613"/>
                          <a14:backgroundMark x1="44565" y1="92668" x2="46332" y2="99796"/>
                        </a14:backgroundRemoval>
                      </a14:imgEffect>
                    </a14:imgLayer>
                  </a14:imgProps>
                </a:ext>
                <a:ext uri="{28A0092B-C50C-407E-A947-70E740481C1C}">
                  <a14:useLocalDpi xmlns:a14="http://schemas.microsoft.com/office/drawing/2010/main" val="0"/>
                </a:ext>
              </a:extLst>
            </a:blip>
            <a:srcRect/>
            <a:stretch>
              <a:fillRect/>
            </a:stretch>
          </p:blipFill>
          <p:spPr bwMode="auto">
            <a:xfrm>
              <a:off x="6239635" y="2887060"/>
              <a:ext cx="5952365" cy="3970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aiga.getmonero.org/media/attachments/5/2/2/4/4eeb3cd510c41c179c6176c0bf616c8ae2ccacaed9ae6bc129473f6970be/gez_5754-small.jpeg">
              <a:extLst>
                <a:ext uri="{FF2B5EF4-FFF2-40B4-BE49-F238E27FC236}">
                  <a16:creationId xmlns:a16="http://schemas.microsoft.com/office/drawing/2014/main" id="{5AF8B51A-E22E-4B4F-876B-56FC5923AE6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335" r="22007"/>
            <a:stretch/>
          </p:blipFill>
          <p:spPr bwMode="auto">
            <a:xfrm>
              <a:off x="9884549" y="2804688"/>
              <a:ext cx="2097188" cy="206784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28566F34-419F-4A40-8750-B8DE699032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0681" y="1768538"/>
            <a:ext cx="2743810" cy="4877884"/>
          </a:xfrm>
          <a:prstGeom prst="rect">
            <a:avLst/>
          </a:prstGeom>
        </p:spPr>
      </p:pic>
      <p:pic>
        <p:nvPicPr>
          <p:cNvPr id="12" name="Picture 11">
            <a:extLst>
              <a:ext uri="{FF2B5EF4-FFF2-40B4-BE49-F238E27FC236}">
                <a16:creationId xmlns:a16="http://schemas.microsoft.com/office/drawing/2014/main" id="{6D283A60-6065-470A-AEE3-585072043DA4}"/>
              </a:ext>
            </a:extLst>
          </p:cNvPr>
          <p:cNvPicPr>
            <a:picLocks noChangeAspect="1"/>
          </p:cNvPicPr>
          <p:nvPr/>
        </p:nvPicPr>
        <p:blipFill>
          <a:blip r:embed="rId9"/>
          <a:stretch>
            <a:fillRect/>
          </a:stretch>
        </p:blipFill>
        <p:spPr>
          <a:xfrm>
            <a:off x="478985" y="1579418"/>
            <a:ext cx="2496960" cy="5190565"/>
          </a:xfrm>
          <a:prstGeom prst="roundRect">
            <a:avLst>
              <a:gd name="adj" fmla="val 9813"/>
            </a:avLst>
          </a:prstGeom>
        </p:spPr>
      </p:pic>
    </p:spTree>
    <p:extLst>
      <p:ext uri="{BB962C8B-B14F-4D97-AF65-F5344CB8AC3E}">
        <p14:creationId xmlns:p14="http://schemas.microsoft.com/office/powerpoint/2010/main" val="305241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Addressing Transaction Size</a:t>
            </a:r>
          </a:p>
        </p:txBody>
      </p:sp>
      <p:grpSp>
        <p:nvGrpSpPr>
          <p:cNvPr id="24" name="Group 23">
            <a:extLst>
              <a:ext uri="{FF2B5EF4-FFF2-40B4-BE49-F238E27FC236}">
                <a16:creationId xmlns:a16="http://schemas.microsoft.com/office/drawing/2014/main" id="{4FC37DDE-B630-4004-8A0F-3E50CF9DE933}"/>
              </a:ext>
            </a:extLst>
          </p:cNvPr>
          <p:cNvGrpSpPr/>
          <p:nvPr/>
        </p:nvGrpSpPr>
        <p:grpSpPr>
          <a:xfrm>
            <a:off x="60960" y="3609513"/>
            <a:ext cx="6309366" cy="914400"/>
            <a:chOff x="60960" y="3609513"/>
            <a:chExt cx="6309366" cy="914400"/>
          </a:xfrm>
        </p:grpSpPr>
        <p:sp>
          <p:nvSpPr>
            <p:cNvPr id="6" name="Rectangle 5">
              <a:extLst>
                <a:ext uri="{FF2B5EF4-FFF2-40B4-BE49-F238E27FC236}">
                  <a16:creationId xmlns:a16="http://schemas.microsoft.com/office/drawing/2014/main" id="{2FD94434-7A36-426F-ABAB-05DCF1F0FF6B}"/>
                </a:ext>
              </a:extLst>
            </p:cNvPr>
            <p:cNvSpPr/>
            <p:nvPr/>
          </p:nvSpPr>
          <p:spPr>
            <a:xfrm>
              <a:off x="60960" y="3609513"/>
              <a:ext cx="2286000" cy="9144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132D69C-F97D-44C6-910F-7D4EFC2B7103}"/>
                </a:ext>
              </a:extLst>
            </p:cNvPr>
            <p:cNvSpPr txBox="1"/>
            <p:nvPr/>
          </p:nvSpPr>
          <p:spPr>
            <a:xfrm>
              <a:off x="2439378" y="3882047"/>
              <a:ext cx="3930948" cy="369332"/>
            </a:xfrm>
            <a:prstGeom prst="rect">
              <a:avLst/>
            </a:prstGeom>
            <a:noFill/>
          </p:spPr>
          <p:txBody>
            <a:bodyPr wrap="none" rtlCol="0">
              <a:spAutoFit/>
            </a:bodyPr>
            <a:lstStyle/>
            <a:p>
              <a:r>
                <a:rPr lang="en-US" dirty="0"/>
                <a:t>with single-output bulletproofs (~2.5kB)</a:t>
              </a:r>
            </a:p>
          </p:txBody>
        </p:sp>
      </p:grpSp>
      <p:grpSp>
        <p:nvGrpSpPr>
          <p:cNvPr id="25" name="Group 24">
            <a:extLst>
              <a:ext uri="{FF2B5EF4-FFF2-40B4-BE49-F238E27FC236}">
                <a16:creationId xmlns:a16="http://schemas.microsoft.com/office/drawing/2014/main" id="{2C229F7E-5D7F-4ABC-B54C-8C22AD9D9E7D}"/>
              </a:ext>
            </a:extLst>
          </p:cNvPr>
          <p:cNvGrpSpPr/>
          <p:nvPr/>
        </p:nvGrpSpPr>
        <p:grpSpPr>
          <a:xfrm>
            <a:off x="60960" y="4523913"/>
            <a:ext cx="6309365" cy="914400"/>
            <a:chOff x="60960" y="4523913"/>
            <a:chExt cx="6309365" cy="914400"/>
          </a:xfrm>
        </p:grpSpPr>
        <p:sp>
          <p:nvSpPr>
            <p:cNvPr id="7" name="Rectangle 6">
              <a:extLst>
                <a:ext uri="{FF2B5EF4-FFF2-40B4-BE49-F238E27FC236}">
                  <a16:creationId xmlns:a16="http://schemas.microsoft.com/office/drawing/2014/main" id="{3C0C5122-F5D3-434B-8342-3E7487F40025}"/>
                </a:ext>
              </a:extLst>
            </p:cNvPr>
            <p:cNvSpPr/>
            <p:nvPr/>
          </p:nvSpPr>
          <p:spPr>
            <a:xfrm>
              <a:off x="60960" y="4523913"/>
              <a:ext cx="2011680" cy="9144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0F60D5-3A66-483A-8FD2-9DF998842AAC}"/>
                </a:ext>
              </a:extLst>
            </p:cNvPr>
            <p:cNvSpPr txBox="1"/>
            <p:nvPr/>
          </p:nvSpPr>
          <p:spPr>
            <a:xfrm>
              <a:off x="2202133" y="4796447"/>
              <a:ext cx="4168192" cy="369332"/>
            </a:xfrm>
            <a:prstGeom prst="rect">
              <a:avLst/>
            </a:prstGeom>
            <a:noFill/>
          </p:spPr>
          <p:txBody>
            <a:bodyPr wrap="none" rtlCol="0">
              <a:spAutoFit/>
            </a:bodyPr>
            <a:lstStyle/>
            <a:p>
              <a:r>
                <a:rPr lang="en-US" dirty="0"/>
                <a:t>with multiple-output bulletproofs (~2.2kB)</a:t>
              </a:r>
            </a:p>
          </p:txBody>
        </p:sp>
      </p:grpSp>
      <p:grpSp>
        <p:nvGrpSpPr>
          <p:cNvPr id="13" name="Group 12">
            <a:extLst>
              <a:ext uri="{FF2B5EF4-FFF2-40B4-BE49-F238E27FC236}">
                <a16:creationId xmlns:a16="http://schemas.microsoft.com/office/drawing/2014/main" id="{0819D878-E2E4-49A6-AEBC-968000B5FA12}"/>
              </a:ext>
            </a:extLst>
          </p:cNvPr>
          <p:cNvGrpSpPr/>
          <p:nvPr/>
        </p:nvGrpSpPr>
        <p:grpSpPr>
          <a:xfrm>
            <a:off x="60960" y="1780713"/>
            <a:ext cx="2378418" cy="914400"/>
            <a:chOff x="60960" y="1780713"/>
            <a:chExt cx="2378418" cy="914400"/>
          </a:xfrm>
        </p:grpSpPr>
        <p:sp>
          <p:nvSpPr>
            <p:cNvPr id="3" name="Rectangle 2">
              <a:extLst>
                <a:ext uri="{FF2B5EF4-FFF2-40B4-BE49-F238E27FC236}">
                  <a16:creationId xmlns:a16="http://schemas.microsoft.com/office/drawing/2014/main" id="{B446796F-3582-496B-B925-E5CE6E39D7D3}"/>
                </a:ext>
              </a:extLst>
            </p:cNvPr>
            <p:cNvSpPr/>
            <p:nvPr/>
          </p:nvSpPr>
          <p:spPr>
            <a:xfrm>
              <a:off x="60960" y="1780713"/>
              <a:ext cx="2286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BC0A31-46AC-4A00-8476-ECEB3788A953}"/>
                </a:ext>
              </a:extLst>
            </p:cNvPr>
            <p:cNvSpPr txBox="1"/>
            <p:nvPr/>
          </p:nvSpPr>
          <p:spPr>
            <a:xfrm>
              <a:off x="1663203" y="2046070"/>
              <a:ext cx="776175" cy="369332"/>
            </a:xfrm>
            <a:prstGeom prst="rect">
              <a:avLst/>
            </a:prstGeom>
            <a:noFill/>
          </p:spPr>
          <p:txBody>
            <a:bodyPr wrap="none" rtlCol="0">
              <a:spAutoFit/>
            </a:bodyPr>
            <a:lstStyle/>
            <a:p>
              <a:r>
                <a:rPr lang="en-US" dirty="0"/>
                <a:t>~250B</a:t>
              </a:r>
            </a:p>
          </p:txBody>
        </p:sp>
        <p:pic>
          <p:nvPicPr>
            <p:cNvPr id="12" name="Picture 12" descr="Image result for bitcoin">
              <a:extLst>
                <a:ext uri="{FF2B5EF4-FFF2-40B4-BE49-F238E27FC236}">
                  <a16:creationId xmlns:a16="http://schemas.microsoft.com/office/drawing/2014/main" id="{8D921E34-F708-4ADF-99AF-0279C9DD9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47" y="1929733"/>
              <a:ext cx="1217556" cy="608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49548CD-E7E5-499E-B8A1-A255D4892138}"/>
              </a:ext>
            </a:extLst>
          </p:cNvPr>
          <p:cNvGrpSpPr/>
          <p:nvPr/>
        </p:nvGrpSpPr>
        <p:grpSpPr>
          <a:xfrm>
            <a:off x="60960" y="2216853"/>
            <a:ext cx="12070080" cy="1392660"/>
            <a:chOff x="60960" y="2216853"/>
            <a:chExt cx="12070080" cy="1392660"/>
          </a:xfrm>
        </p:grpSpPr>
        <p:sp>
          <p:nvSpPr>
            <p:cNvPr id="5" name="Rectangle 4">
              <a:extLst>
                <a:ext uri="{FF2B5EF4-FFF2-40B4-BE49-F238E27FC236}">
                  <a16:creationId xmlns:a16="http://schemas.microsoft.com/office/drawing/2014/main" id="{512EB7C3-D4D4-4BAB-8258-1C28C405AAA6}"/>
                </a:ext>
              </a:extLst>
            </p:cNvPr>
            <p:cNvSpPr/>
            <p:nvPr/>
          </p:nvSpPr>
          <p:spPr>
            <a:xfrm>
              <a:off x="60960" y="2695113"/>
              <a:ext cx="1207008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40B465B-F13D-450C-9535-2CC861D14A3D}"/>
                </a:ext>
              </a:extLst>
            </p:cNvPr>
            <p:cNvSpPr txBox="1"/>
            <p:nvPr/>
          </p:nvSpPr>
          <p:spPr>
            <a:xfrm>
              <a:off x="11171551" y="2235756"/>
              <a:ext cx="938077" cy="369332"/>
            </a:xfrm>
            <a:prstGeom prst="rect">
              <a:avLst/>
            </a:prstGeom>
            <a:noFill/>
          </p:spPr>
          <p:txBody>
            <a:bodyPr wrap="none" rtlCol="0">
              <a:spAutoFit/>
            </a:bodyPr>
            <a:lstStyle/>
            <a:p>
              <a:r>
                <a:rPr lang="en-US" dirty="0"/>
                <a:t>~13.2kB</a:t>
              </a:r>
            </a:p>
          </p:txBody>
        </p:sp>
        <p:pic>
          <p:nvPicPr>
            <p:cNvPr id="1026" name="Picture 2" descr="Monero Logo">
              <a:extLst>
                <a:ext uri="{FF2B5EF4-FFF2-40B4-BE49-F238E27FC236}">
                  <a16:creationId xmlns:a16="http://schemas.microsoft.com/office/drawing/2014/main" id="{DCFC5E24-E294-40AC-A090-15FC2D5D6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653" y="2216853"/>
              <a:ext cx="1523898" cy="411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4EB053D9-0347-407E-98E0-2FEB04DC81E1}"/>
              </a:ext>
            </a:extLst>
          </p:cNvPr>
          <p:cNvGrpSpPr/>
          <p:nvPr/>
        </p:nvGrpSpPr>
        <p:grpSpPr>
          <a:xfrm>
            <a:off x="7967855" y="4057783"/>
            <a:ext cx="1375611" cy="2387263"/>
            <a:chOff x="7967855" y="4057783"/>
            <a:chExt cx="1375611" cy="2387263"/>
          </a:xfrm>
        </p:grpSpPr>
        <p:sp>
          <p:nvSpPr>
            <p:cNvPr id="15" name="Down Arrow 2">
              <a:extLst>
                <a:ext uri="{FF2B5EF4-FFF2-40B4-BE49-F238E27FC236}">
                  <a16:creationId xmlns:a16="http://schemas.microsoft.com/office/drawing/2014/main" id="{9D3ADB45-C6AD-4E41-9EDA-CF1700CD8115}"/>
                </a:ext>
              </a:extLst>
            </p:cNvPr>
            <p:cNvSpPr/>
            <p:nvPr/>
          </p:nvSpPr>
          <p:spPr>
            <a:xfrm>
              <a:off x="7967855" y="4251379"/>
              <a:ext cx="1375611" cy="151061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1A09FD-C533-4F39-9AE5-AF6076820A5B}"/>
                </a:ext>
              </a:extLst>
            </p:cNvPr>
            <p:cNvSpPr txBox="1"/>
            <p:nvPr/>
          </p:nvSpPr>
          <p:spPr>
            <a:xfrm>
              <a:off x="8102465" y="4057783"/>
              <a:ext cx="1106393" cy="1477328"/>
            </a:xfrm>
            <a:prstGeom prst="rect">
              <a:avLst/>
            </a:prstGeom>
            <a:noFill/>
          </p:spPr>
          <p:txBody>
            <a:bodyPr wrap="none" rtlCol="0">
              <a:spAutoFit/>
            </a:bodyPr>
            <a:lstStyle/>
            <a:p>
              <a:r>
                <a:rPr lang="en-US" sz="9000" dirty="0"/>
                <a:t>ɱ</a:t>
              </a:r>
            </a:p>
          </p:txBody>
        </p:sp>
        <p:sp>
          <p:nvSpPr>
            <p:cNvPr id="16" name="TextBox 15">
              <a:extLst>
                <a:ext uri="{FF2B5EF4-FFF2-40B4-BE49-F238E27FC236}">
                  <a16:creationId xmlns:a16="http://schemas.microsoft.com/office/drawing/2014/main" id="{CCECAAD9-6457-4424-BE3A-FC59312E78FE}"/>
                </a:ext>
              </a:extLst>
            </p:cNvPr>
            <p:cNvSpPr txBox="1"/>
            <p:nvPr/>
          </p:nvSpPr>
          <p:spPr>
            <a:xfrm>
              <a:off x="8036708" y="5798715"/>
              <a:ext cx="1237903" cy="646331"/>
            </a:xfrm>
            <a:prstGeom prst="rect">
              <a:avLst/>
            </a:prstGeom>
            <a:noFill/>
          </p:spPr>
          <p:txBody>
            <a:bodyPr wrap="none" rtlCol="0">
              <a:spAutoFit/>
            </a:bodyPr>
            <a:lstStyle/>
            <a:p>
              <a:pPr algn="ctr"/>
              <a:r>
                <a:rPr lang="en-US" dirty="0"/>
                <a:t>Lower Fees</a:t>
              </a:r>
            </a:p>
            <a:p>
              <a:pPr algn="ctr"/>
              <a:r>
                <a:rPr lang="en-US" dirty="0"/>
                <a:t>(80-90%)</a:t>
              </a:r>
            </a:p>
          </p:txBody>
        </p:sp>
      </p:grpSp>
      <p:grpSp>
        <p:nvGrpSpPr>
          <p:cNvPr id="27" name="Group 26">
            <a:extLst>
              <a:ext uri="{FF2B5EF4-FFF2-40B4-BE49-F238E27FC236}">
                <a16:creationId xmlns:a16="http://schemas.microsoft.com/office/drawing/2014/main" id="{8C6248CC-76A1-4CDB-A301-8BF410DDD744}"/>
              </a:ext>
            </a:extLst>
          </p:cNvPr>
          <p:cNvGrpSpPr/>
          <p:nvPr/>
        </p:nvGrpSpPr>
        <p:grpSpPr>
          <a:xfrm>
            <a:off x="9547901" y="4401171"/>
            <a:ext cx="1772153" cy="2002034"/>
            <a:chOff x="9547901" y="4401171"/>
            <a:chExt cx="1772153" cy="2002034"/>
          </a:xfrm>
        </p:grpSpPr>
        <p:grpSp>
          <p:nvGrpSpPr>
            <p:cNvPr id="19" name="Group 18">
              <a:extLst>
                <a:ext uri="{FF2B5EF4-FFF2-40B4-BE49-F238E27FC236}">
                  <a16:creationId xmlns:a16="http://schemas.microsoft.com/office/drawing/2014/main" id="{9C2030B8-70CE-49D9-8E1D-08E90F8BDE7A}"/>
                </a:ext>
              </a:extLst>
            </p:cNvPr>
            <p:cNvGrpSpPr/>
            <p:nvPr/>
          </p:nvGrpSpPr>
          <p:grpSpPr>
            <a:xfrm>
              <a:off x="9925745" y="4401171"/>
              <a:ext cx="1037142" cy="1037142"/>
              <a:chOff x="1378226" y="4937739"/>
              <a:chExt cx="1595583" cy="1595583"/>
            </a:xfrm>
          </p:grpSpPr>
          <p:sp>
            <p:nvSpPr>
              <p:cNvPr id="20" name="Oval 19">
                <a:extLst>
                  <a:ext uri="{FF2B5EF4-FFF2-40B4-BE49-F238E27FC236}">
                    <a16:creationId xmlns:a16="http://schemas.microsoft.com/office/drawing/2014/main" id="{1D6385C5-D0A7-476A-B187-08BA871E9AED}"/>
                  </a:ext>
                </a:extLst>
              </p:cNvPr>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72603D57-FA90-43F4-9C0E-43BAC131C372}"/>
                  </a:ext>
                </a:extLst>
              </p:cNvPr>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44E6631-44E4-48AD-AA24-BCC02A5D701C}"/>
                  </a:ext>
                </a:extLst>
              </p:cNvPr>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A1B264AF-180C-48E1-935C-0FB74BAC4C26}"/>
                </a:ext>
              </a:extLst>
            </p:cNvPr>
            <p:cNvSpPr txBox="1"/>
            <p:nvPr/>
          </p:nvSpPr>
          <p:spPr>
            <a:xfrm>
              <a:off x="9547901" y="5756874"/>
              <a:ext cx="1772153" cy="646331"/>
            </a:xfrm>
            <a:prstGeom prst="rect">
              <a:avLst/>
            </a:prstGeom>
            <a:noFill/>
          </p:spPr>
          <p:txBody>
            <a:bodyPr wrap="none" rtlCol="0">
              <a:spAutoFit/>
            </a:bodyPr>
            <a:lstStyle/>
            <a:p>
              <a:pPr algn="ctr"/>
              <a:r>
                <a:rPr lang="en-US" dirty="0"/>
                <a:t>Faster</a:t>
              </a:r>
            </a:p>
            <a:p>
              <a:pPr algn="ctr"/>
              <a:r>
                <a:rPr lang="en-US" dirty="0"/>
                <a:t>Verification Time</a:t>
              </a:r>
            </a:p>
          </p:txBody>
        </p:sp>
      </p:grpSp>
    </p:spTree>
    <p:extLst>
      <p:ext uri="{BB962C8B-B14F-4D97-AF65-F5344CB8AC3E}">
        <p14:creationId xmlns:p14="http://schemas.microsoft.com/office/powerpoint/2010/main" val="118799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Side Chains</a:t>
            </a:r>
          </a:p>
        </p:txBody>
      </p:sp>
      <p:grpSp>
        <p:nvGrpSpPr>
          <p:cNvPr id="3" name="Group 2">
            <a:extLst>
              <a:ext uri="{FF2B5EF4-FFF2-40B4-BE49-F238E27FC236}">
                <a16:creationId xmlns:a16="http://schemas.microsoft.com/office/drawing/2014/main" id="{EC73A4E4-78B7-44AB-B6CD-C3548787AB35}"/>
              </a:ext>
            </a:extLst>
          </p:cNvPr>
          <p:cNvGrpSpPr/>
          <p:nvPr/>
        </p:nvGrpSpPr>
        <p:grpSpPr>
          <a:xfrm>
            <a:off x="2157692" y="2607709"/>
            <a:ext cx="7876616" cy="1492439"/>
            <a:chOff x="2546626" y="3385194"/>
            <a:chExt cx="7876616" cy="1492439"/>
          </a:xfrm>
        </p:grpSpPr>
        <p:sp>
          <p:nvSpPr>
            <p:cNvPr id="6" name="Arrow: Right 5">
              <a:extLst>
                <a:ext uri="{FF2B5EF4-FFF2-40B4-BE49-F238E27FC236}">
                  <a16:creationId xmlns:a16="http://schemas.microsoft.com/office/drawing/2014/main" id="{A841EF40-279C-4677-830C-52AFC7BACCD6}"/>
                </a:ext>
              </a:extLst>
            </p:cNvPr>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3848ECB-130A-4A88-9B42-E27742A40861}"/>
                </a:ext>
              </a:extLst>
            </p:cNvPr>
            <p:cNvGrpSpPr/>
            <p:nvPr/>
          </p:nvGrpSpPr>
          <p:grpSpPr>
            <a:xfrm>
              <a:off x="2546626" y="3385194"/>
              <a:ext cx="7602505" cy="1492439"/>
              <a:chOff x="3794365" y="3067532"/>
              <a:chExt cx="7602505" cy="1492439"/>
            </a:xfrm>
          </p:grpSpPr>
          <p:grpSp>
            <p:nvGrpSpPr>
              <p:cNvPr id="8" name="Group 7">
                <a:extLst>
                  <a:ext uri="{FF2B5EF4-FFF2-40B4-BE49-F238E27FC236}">
                    <a16:creationId xmlns:a16="http://schemas.microsoft.com/office/drawing/2014/main" id="{E3868C1B-CE81-4745-8923-60A3D8892AD2}"/>
                  </a:ext>
                </a:extLst>
              </p:cNvPr>
              <p:cNvGrpSpPr/>
              <p:nvPr/>
            </p:nvGrpSpPr>
            <p:grpSpPr>
              <a:xfrm>
                <a:off x="4094922" y="3619067"/>
                <a:ext cx="7301948" cy="940904"/>
                <a:chOff x="4094922" y="3619067"/>
                <a:chExt cx="7301948" cy="940904"/>
              </a:xfrm>
            </p:grpSpPr>
            <p:grpSp>
              <p:nvGrpSpPr>
                <p:cNvPr id="15" name="Group 14">
                  <a:extLst>
                    <a:ext uri="{FF2B5EF4-FFF2-40B4-BE49-F238E27FC236}">
                      <a16:creationId xmlns:a16="http://schemas.microsoft.com/office/drawing/2014/main" id="{3DAFFCC5-0837-4EF9-A92C-2A7E82ADDA1F}"/>
                    </a:ext>
                  </a:extLst>
                </p:cNvPr>
                <p:cNvGrpSpPr/>
                <p:nvPr/>
              </p:nvGrpSpPr>
              <p:grpSpPr>
                <a:xfrm>
                  <a:off x="4094922" y="3862773"/>
                  <a:ext cx="6515885" cy="449679"/>
                  <a:chOff x="4094922" y="3862773"/>
                  <a:chExt cx="6515885" cy="449679"/>
                </a:xfrm>
              </p:grpSpPr>
              <p:sp>
                <p:nvSpPr>
                  <p:cNvPr id="23" name="Arrow: Right 22">
                    <a:extLst>
                      <a:ext uri="{FF2B5EF4-FFF2-40B4-BE49-F238E27FC236}">
                        <a16:creationId xmlns:a16="http://schemas.microsoft.com/office/drawing/2014/main" id="{424C2BCA-8D0F-4E42-94C9-FC4021C2D943}"/>
                      </a:ext>
                    </a:extLst>
                  </p:cNvPr>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6C7BCA1-DB56-41A2-B24C-87B994E30DBE}"/>
                      </a:ext>
                    </a:extLst>
                  </p:cNvPr>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CD356D6A-C052-4D89-BD2F-51837002E51B}"/>
                      </a:ext>
                    </a:extLst>
                  </p:cNvPr>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56FB81B-49B9-47F7-8AE8-D7AD3E87BA85}"/>
                      </a:ext>
                    </a:extLst>
                  </p:cNvPr>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B3FC1D6F-F0A3-4892-A320-A53346D408CB}"/>
                      </a:ext>
                    </a:extLst>
                  </p:cNvPr>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4F61EE83-F546-4479-BC56-93982D27D4D2}"/>
                      </a:ext>
                    </a:extLst>
                  </p:cNvPr>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DD684E0-E059-42D1-922A-6AFA299B7FB8}"/>
                    </a:ext>
                  </a:extLst>
                </p:cNvPr>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93CCCE-6F8A-429B-B935-2DF8C9FD06EF}"/>
                    </a:ext>
                  </a:extLst>
                </p:cNvPr>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18" name="Rectangle 17">
                  <a:extLst>
                    <a:ext uri="{FF2B5EF4-FFF2-40B4-BE49-F238E27FC236}">
                      <a16:creationId xmlns:a16="http://schemas.microsoft.com/office/drawing/2014/main" id="{2A1A30C6-816F-4DBC-9805-3A6FA6AF0BD4}"/>
                    </a:ext>
                  </a:extLst>
                </p:cNvPr>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8A6C076-C12F-467D-98A6-56DBDCB84C2C}"/>
                    </a:ext>
                  </a:extLst>
                </p:cNvPr>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FBFD38-9758-4D8E-8C60-90DB8E29A3EB}"/>
                    </a:ext>
                  </a:extLst>
                </p:cNvPr>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800D65-A82C-4E9A-AC4D-F93E6E81CF71}"/>
                    </a:ext>
                  </a:extLst>
                </p:cNvPr>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6AC23CB-BED6-4195-A905-05D611AC8EE7}"/>
                    </a:ext>
                  </a:extLst>
                </p:cNvPr>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0E7C421F-87B3-492F-BE8D-B8E7ACDFEACE}"/>
                  </a:ext>
                </a:extLst>
              </p:cNvPr>
              <p:cNvCxnSpPr>
                <a:cxnSpLocks/>
              </p:cNvCxnSpPr>
              <p:nvPr/>
            </p:nvCxnSpPr>
            <p:spPr>
              <a:xfrm>
                <a:off x="3794365" y="3384706"/>
                <a:ext cx="7132053"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F05C48-E139-4F62-8F02-E222A215DDA3}"/>
                  </a:ext>
                </a:extLst>
              </p:cNvPr>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067E4D-94EF-44ED-9034-69A07D378823}"/>
                  </a:ext>
                </a:extLst>
              </p:cNvPr>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49BBBA-0268-4195-BB44-EF7DC8164571}"/>
                  </a:ext>
                </a:extLst>
              </p:cNvPr>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B2FD69-C0C4-4C2B-983D-6A3F2F3CA462}"/>
                  </a:ext>
                </a:extLst>
              </p:cNvPr>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14" name="TextBox 13">
                <a:extLst>
                  <a:ext uri="{FF2B5EF4-FFF2-40B4-BE49-F238E27FC236}">
                    <a16:creationId xmlns:a16="http://schemas.microsoft.com/office/drawing/2014/main" id="{248801AB-C6AF-4EA9-878C-D436FEA6B106}"/>
                  </a:ext>
                </a:extLst>
              </p:cNvPr>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grpSp>
      <p:grpSp>
        <p:nvGrpSpPr>
          <p:cNvPr id="32" name="Group 31">
            <a:extLst>
              <a:ext uri="{FF2B5EF4-FFF2-40B4-BE49-F238E27FC236}">
                <a16:creationId xmlns:a16="http://schemas.microsoft.com/office/drawing/2014/main" id="{6B2A92CD-96F1-47C0-8256-32DEB8E10AD9}"/>
              </a:ext>
            </a:extLst>
          </p:cNvPr>
          <p:cNvGrpSpPr/>
          <p:nvPr/>
        </p:nvGrpSpPr>
        <p:grpSpPr>
          <a:xfrm>
            <a:off x="3436363" y="3699231"/>
            <a:ext cx="4322755" cy="1092812"/>
            <a:chOff x="3436363" y="3699231"/>
            <a:chExt cx="4322755" cy="1092812"/>
          </a:xfrm>
        </p:grpSpPr>
        <p:cxnSp>
          <p:nvCxnSpPr>
            <p:cNvPr id="34" name="Straight Connector 33">
              <a:extLst>
                <a:ext uri="{FF2B5EF4-FFF2-40B4-BE49-F238E27FC236}">
                  <a16:creationId xmlns:a16="http://schemas.microsoft.com/office/drawing/2014/main" id="{E9AD620F-01CD-44C3-98F5-FA7ED6BE9B65}"/>
                </a:ext>
              </a:extLst>
            </p:cNvPr>
            <p:cNvCxnSpPr>
              <a:cxnSpLocks/>
            </p:cNvCxnSpPr>
            <p:nvPr/>
          </p:nvCxnSpPr>
          <p:spPr>
            <a:xfrm>
              <a:off x="7721533" y="3699231"/>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22CD8E-4A2E-4368-82B4-E54CC7FDF2E6}"/>
                </a:ext>
              </a:extLst>
            </p:cNvPr>
            <p:cNvCxnSpPr>
              <a:cxnSpLocks/>
            </p:cNvCxnSpPr>
            <p:nvPr/>
          </p:nvCxnSpPr>
          <p:spPr>
            <a:xfrm>
              <a:off x="3477393" y="3699232"/>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81BA7B5-27B4-49F4-8BEE-AF76FAA3D7A8}"/>
                </a:ext>
              </a:extLst>
            </p:cNvPr>
            <p:cNvSpPr/>
            <p:nvPr/>
          </p:nvSpPr>
          <p:spPr>
            <a:xfrm>
              <a:off x="3436363" y="4366628"/>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LIGHTNING NETWORK</a:t>
              </a:r>
            </a:p>
          </p:txBody>
        </p:sp>
      </p:grpSp>
      <p:grpSp>
        <p:nvGrpSpPr>
          <p:cNvPr id="33" name="Group 32">
            <a:extLst>
              <a:ext uri="{FF2B5EF4-FFF2-40B4-BE49-F238E27FC236}">
                <a16:creationId xmlns:a16="http://schemas.microsoft.com/office/drawing/2014/main" id="{1BC47245-6453-4FAA-8151-1D1B8F0F45F2}"/>
              </a:ext>
            </a:extLst>
          </p:cNvPr>
          <p:cNvGrpSpPr/>
          <p:nvPr/>
        </p:nvGrpSpPr>
        <p:grpSpPr>
          <a:xfrm>
            <a:off x="3436363" y="4579335"/>
            <a:ext cx="4322755" cy="819863"/>
            <a:chOff x="3436363" y="4579335"/>
            <a:chExt cx="4322755" cy="819863"/>
          </a:xfrm>
        </p:grpSpPr>
        <p:sp>
          <p:nvSpPr>
            <p:cNvPr id="37" name="Rectangle 36">
              <a:extLst>
                <a:ext uri="{FF2B5EF4-FFF2-40B4-BE49-F238E27FC236}">
                  <a16:creationId xmlns:a16="http://schemas.microsoft.com/office/drawing/2014/main" id="{2427D9F1-EBE0-45AA-B13F-83EA15394A18}"/>
                </a:ext>
              </a:extLst>
            </p:cNvPr>
            <p:cNvSpPr/>
            <p:nvPr/>
          </p:nvSpPr>
          <p:spPr>
            <a:xfrm>
              <a:off x="3436363" y="4973783"/>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MIMBLE WIMBLE</a:t>
              </a:r>
            </a:p>
          </p:txBody>
        </p:sp>
        <p:cxnSp>
          <p:nvCxnSpPr>
            <p:cNvPr id="38" name="Straight Connector 37">
              <a:extLst>
                <a:ext uri="{FF2B5EF4-FFF2-40B4-BE49-F238E27FC236}">
                  <a16:creationId xmlns:a16="http://schemas.microsoft.com/office/drawing/2014/main" id="{196FD145-25B5-43AB-9E06-830BAB41FEDC}"/>
                </a:ext>
              </a:extLst>
            </p:cNvPr>
            <p:cNvCxnSpPr>
              <a:cxnSpLocks/>
            </p:cNvCxnSpPr>
            <p:nvPr/>
          </p:nvCxnSpPr>
          <p:spPr>
            <a:xfrm>
              <a:off x="7721533" y="4579335"/>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1C2AFC-F25B-4540-832B-5A65CB9AFC41}"/>
                </a:ext>
              </a:extLst>
            </p:cNvPr>
            <p:cNvCxnSpPr>
              <a:cxnSpLocks/>
            </p:cNvCxnSpPr>
            <p:nvPr/>
          </p:nvCxnSpPr>
          <p:spPr>
            <a:xfrm>
              <a:off x="3477393" y="4579336"/>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135957DB-A0DC-4116-A30B-DF696DBAD565}"/>
              </a:ext>
            </a:extLst>
          </p:cNvPr>
          <p:cNvGrpSpPr/>
          <p:nvPr/>
        </p:nvGrpSpPr>
        <p:grpSpPr>
          <a:xfrm>
            <a:off x="3436363" y="5186490"/>
            <a:ext cx="4322755" cy="819863"/>
            <a:chOff x="3436363" y="5186490"/>
            <a:chExt cx="4322755" cy="819863"/>
          </a:xfrm>
        </p:grpSpPr>
        <p:sp>
          <p:nvSpPr>
            <p:cNvPr id="40" name="Rectangle 39">
              <a:extLst>
                <a:ext uri="{FF2B5EF4-FFF2-40B4-BE49-F238E27FC236}">
                  <a16:creationId xmlns:a16="http://schemas.microsoft.com/office/drawing/2014/main" id="{E30BFBB5-329B-4157-8447-BEEDA357D20D}"/>
                </a:ext>
              </a:extLst>
            </p:cNvPr>
            <p:cNvSpPr/>
            <p:nvPr/>
          </p:nvSpPr>
          <p:spPr>
            <a:xfrm>
              <a:off x="3436363" y="5580938"/>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zkSNARK</a:t>
              </a:r>
              <a:endParaRPr lang="en-US" dirty="0"/>
            </a:p>
          </p:txBody>
        </p:sp>
        <p:cxnSp>
          <p:nvCxnSpPr>
            <p:cNvPr id="41" name="Straight Connector 40">
              <a:extLst>
                <a:ext uri="{FF2B5EF4-FFF2-40B4-BE49-F238E27FC236}">
                  <a16:creationId xmlns:a16="http://schemas.microsoft.com/office/drawing/2014/main" id="{95DB59FB-CC5A-47CC-8E83-55054F22ABEF}"/>
                </a:ext>
              </a:extLst>
            </p:cNvPr>
            <p:cNvCxnSpPr>
              <a:cxnSpLocks/>
            </p:cNvCxnSpPr>
            <p:nvPr/>
          </p:nvCxnSpPr>
          <p:spPr>
            <a:xfrm>
              <a:off x="7721533" y="5186490"/>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855D18-0D42-430C-9EA1-9BCCC598D5FC}"/>
                </a:ext>
              </a:extLst>
            </p:cNvPr>
            <p:cNvCxnSpPr>
              <a:cxnSpLocks/>
            </p:cNvCxnSpPr>
            <p:nvPr/>
          </p:nvCxnSpPr>
          <p:spPr>
            <a:xfrm>
              <a:off x="3477393" y="5186491"/>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612321B-E382-458D-B7F3-2E3C2378EECF}"/>
              </a:ext>
            </a:extLst>
          </p:cNvPr>
          <p:cNvGrpSpPr/>
          <p:nvPr/>
        </p:nvGrpSpPr>
        <p:grpSpPr>
          <a:xfrm>
            <a:off x="3436363" y="5793645"/>
            <a:ext cx="4322755" cy="819863"/>
            <a:chOff x="3436363" y="5793645"/>
            <a:chExt cx="4322755" cy="819863"/>
          </a:xfrm>
        </p:grpSpPr>
        <p:sp>
          <p:nvSpPr>
            <p:cNvPr id="43" name="Rectangle 42">
              <a:extLst>
                <a:ext uri="{FF2B5EF4-FFF2-40B4-BE49-F238E27FC236}">
                  <a16:creationId xmlns:a16="http://schemas.microsoft.com/office/drawing/2014/main" id="{F9C0F849-B25B-462D-B27B-8C58496D9752}"/>
                </a:ext>
              </a:extLst>
            </p:cNvPr>
            <p:cNvSpPr/>
            <p:nvPr/>
          </p:nvSpPr>
          <p:spPr>
            <a:xfrm>
              <a:off x="3436363" y="6188093"/>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TumbleBit</a:t>
              </a:r>
              <a:endParaRPr lang="en-US" dirty="0"/>
            </a:p>
          </p:txBody>
        </p:sp>
        <p:cxnSp>
          <p:nvCxnSpPr>
            <p:cNvPr id="44" name="Straight Connector 43">
              <a:extLst>
                <a:ext uri="{FF2B5EF4-FFF2-40B4-BE49-F238E27FC236}">
                  <a16:creationId xmlns:a16="http://schemas.microsoft.com/office/drawing/2014/main" id="{C1784DF8-ECCD-4D0F-BEB0-4E933B4688E6}"/>
                </a:ext>
              </a:extLst>
            </p:cNvPr>
            <p:cNvCxnSpPr>
              <a:cxnSpLocks/>
            </p:cNvCxnSpPr>
            <p:nvPr/>
          </p:nvCxnSpPr>
          <p:spPr>
            <a:xfrm>
              <a:off x="7721533" y="5793645"/>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79B2ED-D9DD-40E1-86FE-4768C50047B9}"/>
                </a:ext>
              </a:extLst>
            </p:cNvPr>
            <p:cNvCxnSpPr>
              <a:cxnSpLocks/>
            </p:cNvCxnSpPr>
            <p:nvPr/>
          </p:nvCxnSpPr>
          <p:spPr>
            <a:xfrm>
              <a:off x="3477393" y="5793646"/>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431E6B3-BABE-4652-A94C-68E4B34EDC7B}"/>
              </a:ext>
            </a:extLst>
          </p:cNvPr>
          <p:cNvGrpSpPr/>
          <p:nvPr/>
        </p:nvGrpSpPr>
        <p:grpSpPr>
          <a:xfrm>
            <a:off x="9014246" y="4689302"/>
            <a:ext cx="1771467" cy="1900076"/>
            <a:chOff x="10034308" y="4460151"/>
            <a:chExt cx="1771467" cy="1900076"/>
          </a:xfrm>
        </p:grpSpPr>
        <p:pic>
          <p:nvPicPr>
            <p:cNvPr id="4" name="Picture 3">
              <a:extLst>
                <a:ext uri="{FF2B5EF4-FFF2-40B4-BE49-F238E27FC236}">
                  <a16:creationId xmlns:a16="http://schemas.microsoft.com/office/drawing/2014/main" id="{1BD7619C-0E3D-45E7-89C2-AC6DC419BAE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34308" y="4792043"/>
              <a:ext cx="1771467" cy="1568184"/>
            </a:xfrm>
            <a:prstGeom prst="rect">
              <a:avLst/>
            </a:prstGeom>
          </p:spPr>
        </p:pic>
        <p:pic>
          <p:nvPicPr>
            <p:cNvPr id="5" name="Picture 4">
              <a:extLst>
                <a:ext uri="{FF2B5EF4-FFF2-40B4-BE49-F238E27FC236}">
                  <a16:creationId xmlns:a16="http://schemas.microsoft.com/office/drawing/2014/main" id="{AFB36B5A-F4FF-4DA0-9CDC-3D8D16F8DC0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29673" y="4460151"/>
              <a:ext cx="780736" cy="331892"/>
            </a:xfrm>
            <a:prstGeom prst="rect">
              <a:avLst/>
            </a:prstGeom>
          </p:spPr>
        </p:pic>
      </p:grpSp>
    </p:spTree>
    <p:extLst>
      <p:ext uri="{BB962C8B-B14F-4D97-AF65-F5344CB8AC3E}">
        <p14:creationId xmlns:p14="http://schemas.microsoft.com/office/powerpoint/2010/main" val="383808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up)">
                                      <p:cBhvr>
                                        <p:cTn id="23" dur="500"/>
                                        <p:tgtEl>
                                          <p:spTgt spid="36"/>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up)">
                                      <p:cBhvr>
                                        <p:cTn id="27" dur="500"/>
                                        <p:tgtEl>
                                          <p:spTgt spid="4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Pay Bitcoin Addresses with Monero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295" y="1437410"/>
            <a:ext cx="9109409" cy="5115037"/>
          </a:xfrm>
          <a:prstGeom prst="rect">
            <a:avLst/>
          </a:prstGeom>
        </p:spPr>
      </p:pic>
    </p:spTree>
    <p:extLst>
      <p:ext uri="{BB962C8B-B14F-4D97-AF65-F5344CB8AC3E}">
        <p14:creationId xmlns:p14="http://schemas.microsoft.com/office/powerpoint/2010/main" val="3465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6DE8506-8B33-484F-B9BB-3EA4499D5F94}"/>
              </a:ext>
            </a:extLst>
          </p:cNvPr>
          <p:cNvSpPr/>
          <p:nvPr/>
        </p:nvSpPr>
        <p:spPr>
          <a:xfrm>
            <a:off x="2904669" y="284069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12" descr="Image result for bitcoin">
            <a:extLst>
              <a:ext uri="{FF2B5EF4-FFF2-40B4-BE49-F238E27FC236}">
                <a16:creationId xmlns:a16="http://schemas.microsoft.com/office/drawing/2014/main" id="{B978B949-AAE9-4C4C-B899-E167F1C6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78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4.07407E-6 L 0.24544 0.16135 " pathEditMode="relative" rAng="0" ptsTypes="AA">
                                      <p:cBhvr>
                                        <p:cTn id="6" dur="2000" fill="hold"/>
                                        <p:tgtEl>
                                          <p:spTgt spid="50"/>
                                        </p:tgtEl>
                                        <p:attrNameLst>
                                          <p:attrName>ppt_x</p:attrName>
                                          <p:attrName>ppt_y</p:attrName>
                                        </p:attrNameLst>
                                      </p:cBhvr>
                                      <p:rCtr x="12266" y="8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…and you can buy stuff from Mariah Carey</a:t>
            </a:r>
          </a:p>
        </p:txBody>
      </p:sp>
      <p:pic>
        <p:nvPicPr>
          <p:cNvPr id="4" name="Picture 3">
            <a:extLst>
              <a:ext uri="{FF2B5EF4-FFF2-40B4-BE49-F238E27FC236}">
                <a16:creationId xmlns:a16="http://schemas.microsoft.com/office/drawing/2014/main" id="{AC4D2BD2-75B6-4C0E-A454-C71FBC71098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6042" y="1486509"/>
            <a:ext cx="7159916" cy="5249079"/>
          </a:xfrm>
          <a:prstGeom prst="rect">
            <a:avLst/>
          </a:prstGeom>
          <a:solidFill>
            <a:srgbClr val="F2F2F2"/>
          </a:solidFill>
        </p:spPr>
      </p:pic>
      <p:sp>
        <p:nvSpPr>
          <p:cNvPr id="5" name="Rectangle 4">
            <a:extLst>
              <a:ext uri="{FF2B5EF4-FFF2-40B4-BE49-F238E27FC236}">
                <a16:creationId xmlns:a16="http://schemas.microsoft.com/office/drawing/2014/main" id="{ACA3712A-CE42-42BB-B5A8-436F58002295}"/>
              </a:ext>
            </a:extLst>
          </p:cNvPr>
          <p:cNvSpPr/>
          <p:nvPr/>
        </p:nvSpPr>
        <p:spPr>
          <a:xfrm>
            <a:off x="7628150" y="2356903"/>
            <a:ext cx="2047808" cy="1804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02561C-7EB3-4680-BDBB-FA265AF30B8A}"/>
              </a:ext>
            </a:extLst>
          </p:cNvPr>
          <p:cNvSpPr/>
          <p:nvPr/>
        </p:nvSpPr>
        <p:spPr>
          <a:xfrm>
            <a:off x="7628150" y="1359781"/>
            <a:ext cx="2047808" cy="25345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97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Why Monero?</a:t>
            </a:r>
          </a:p>
        </p:txBody>
      </p:sp>
      <p:sp>
        <p:nvSpPr>
          <p:cNvPr id="5" name="Rectangle 4">
            <a:extLst>
              <a:ext uri="{FF2B5EF4-FFF2-40B4-BE49-F238E27FC236}">
                <a16:creationId xmlns:a16="http://schemas.microsoft.com/office/drawing/2014/main" id="{ACA3712A-CE42-42BB-B5A8-436F58002295}"/>
              </a:ext>
            </a:extLst>
          </p:cNvPr>
          <p:cNvSpPr/>
          <p:nvPr/>
        </p:nvSpPr>
        <p:spPr>
          <a:xfrm>
            <a:off x="7628150" y="2356903"/>
            <a:ext cx="2047808" cy="1804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02561C-7EB3-4680-BDBB-FA265AF30B8A}"/>
              </a:ext>
            </a:extLst>
          </p:cNvPr>
          <p:cNvSpPr/>
          <p:nvPr/>
        </p:nvSpPr>
        <p:spPr>
          <a:xfrm>
            <a:off x="7628150" y="1359781"/>
            <a:ext cx="2047808" cy="25345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2F673419-5290-4FE2-B2BF-7AF6248093B8}"/>
              </a:ext>
            </a:extLst>
          </p:cNvPr>
          <p:cNvGrpSpPr/>
          <p:nvPr/>
        </p:nvGrpSpPr>
        <p:grpSpPr>
          <a:xfrm>
            <a:off x="1944188" y="2736667"/>
            <a:ext cx="8303624" cy="1828800"/>
            <a:chOff x="2039983" y="2736667"/>
            <a:chExt cx="8303624" cy="1828800"/>
          </a:xfrm>
        </p:grpSpPr>
        <p:pic>
          <p:nvPicPr>
            <p:cNvPr id="8" name="Picture 7">
              <a:extLst>
                <a:ext uri="{FF2B5EF4-FFF2-40B4-BE49-F238E27FC236}">
                  <a16:creationId xmlns:a16="http://schemas.microsoft.com/office/drawing/2014/main" id="{AC16CFA1-E55B-4703-9A96-70B623371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83" y="2736667"/>
              <a:ext cx="1828800" cy="1828800"/>
            </a:xfrm>
            <a:prstGeom prst="rect">
              <a:avLst/>
            </a:prstGeom>
          </p:spPr>
        </p:pic>
        <p:pic>
          <p:nvPicPr>
            <p:cNvPr id="9" name="Picture 8">
              <a:extLst>
                <a:ext uri="{FF2B5EF4-FFF2-40B4-BE49-F238E27FC236}">
                  <a16:creationId xmlns:a16="http://schemas.microsoft.com/office/drawing/2014/main" id="{E0EDA05C-C531-46C8-B14E-61451876C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572" y="2736667"/>
              <a:ext cx="1828800" cy="1828800"/>
            </a:xfrm>
            <a:prstGeom prst="rect">
              <a:avLst/>
            </a:prstGeom>
          </p:spPr>
        </p:pic>
        <p:pic>
          <p:nvPicPr>
            <p:cNvPr id="10" name="Picture 9">
              <a:extLst>
                <a:ext uri="{FF2B5EF4-FFF2-40B4-BE49-F238E27FC236}">
                  <a16:creationId xmlns:a16="http://schemas.microsoft.com/office/drawing/2014/main" id="{620A38A1-B806-425B-8F56-E229D256D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4807" y="2736667"/>
              <a:ext cx="1828800" cy="1828800"/>
            </a:xfrm>
            <a:prstGeom prst="rect">
              <a:avLst/>
            </a:prstGeom>
          </p:spPr>
        </p:pic>
      </p:grpSp>
    </p:spTree>
    <p:extLst>
      <p:ext uri="{BB962C8B-B14F-4D97-AF65-F5344CB8AC3E}">
        <p14:creationId xmlns:p14="http://schemas.microsoft.com/office/powerpoint/2010/main" val="336684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09027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4" name="Picture 4" descr="https://repo.spydar007.com/packages/images/Redd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p>
        </p:txBody>
      </p:sp>
      <p:grpSp>
        <p:nvGrpSpPr>
          <p:cNvPr id="9" name="Group 8"/>
          <p:cNvGrpSpPr/>
          <p:nvPr/>
        </p:nvGrpSpPr>
        <p:grpSpPr>
          <a:xfrm>
            <a:off x="1514574" y="194807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1" name="Picture 10" descr="domain1.em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30780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monero.stackexchange.com</a:t>
            </a:r>
          </a:p>
        </p:txBody>
      </p:sp>
      <p:sp>
        <p:nvSpPr>
          <p:cNvPr id="15" name="Freeform 29"/>
          <p:cNvSpPr/>
          <p:nvPr/>
        </p:nvSpPr>
        <p:spPr bwMode="auto">
          <a:xfrm>
            <a:off x="3291643" y="198237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err="1">
                <a:solidFill>
                  <a:schemeClr val="tx1"/>
                </a:solidFill>
                <a:latin typeface="Calibri" charset="0"/>
                <a:ea typeface="Calibri" charset="0"/>
                <a:cs typeface="Calibri" charset="0"/>
              </a:rPr>
              <a:t>getmonero.org</a:t>
            </a:r>
            <a:endParaRPr lang="en-US" sz="4800" b="1" dirty="0">
              <a:solidFill>
                <a:schemeClr val="tx1"/>
              </a:solidFill>
              <a:latin typeface="Calibri" charset="0"/>
              <a:ea typeface="Calibri" charset="0"/>
              <a:cs typeface="Calibri" charset="0"/>
            </a:endParaRPr>
          </a:p>
        </p:txBody>
      </p:sp>
      <p:sp>
        <p:nvSpPr>
          <p:cNvPr id="20" name="Freeform 12"/>
          <p:cNvSpPr/>
          <p:nvPr/>
        </p:nvSpPr>
        <p:spPr bwMode="auto">
          <a:xfrm>
            <a:off x="3291643" y="314219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/r/Monero</a:t>
            </a:r>
          </a:p>
        </p:txBody>
      </p:sp>
      <p:grpSp>
        <p:nvGrpSpPr>
          <p:cNvPr id="4" name="Group 3"/>
          <p:cNvGrpSpPr/>
          <p:nvPr/>
        </p:nvGrpSpPr>
        <p:grpSpPr>
          <a:xfrm>
            <a:off x="1512519" y="424448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6" name="Picture 6" descr="Image result for stackexchange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498660" y="5391009"/>
            <a:ext cx="914400" cy="914400"/>
            <a:chOff x="1401182" y="4138291"/>
            <a:chExt cx="2972879" cy="2973653"/>
          </a:xfrm>
        </p:grpSpPr>
        <p:grpSp>
          <p:nvGrpSpPr>
            <p:cNvPr id="22" name="Group 21"/>
            <p:cNvGrpSpPr/>
            <p:nvPr/>
          </p:nvGrpSpPr>
          <p:grpSpPr>
            <a:xfrm>
              <a:off x="1401182" y="4138291"/>
              <a:ext cx="2972879" cy="2973653"/>
              <a:chOff x="8311098" y="4748886"/>
              <a:chExt cx="966131" cy="966131"/>
            </a:xfrm>
          </p:grpSpPr>
          <p:sp>
            <p:nvSpPr>
              <p:cNvPr id="24" name="Oval 23"/>
              <p:cNvSpPr/>
              <p:nvPr/>
            </p:nvSpPr>
            <p:spPr bwMode="auto">
              <a:xfrm>
                <a:off x="8374642" y="4805383"/>
                <a:ext cx="852640" cy="852640"/>
              </a:xfrm>
              <a:prstGeom prst="ellipse">
                <a:avLst/>
              </a:prstGeom>
              <a:solidFill>
                <a:srgbClr val="9BBB5C"/>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25" name="Oval 24"/>
              <p:cNvSpPr/>
              <p:nvPr/>
            </p:nvSpPr>
            <p:spPr bwMode="auto">
              <a:xfrm>
                <a:off x="8311098" y="4748886"/>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23" name="Picture 22" descr="opened4.em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41550" y="4904938"/>
              <a:ext cx="1365250" cy="1365250"/>
            </a:xfrm>
            <a:prstGeom prst="rect">
              <a:avLst/>
            </a:prstGeom>
          </p:spPr>
        </p:pic>
      </p:grpSp>
      <p:sp>
        <p:nvSpPr>
          <p:cNvPr id="27" name="Freeform 12"/>
          <p:cNvSpPr/>
          <p:nvPr/>
        </p:nvSpPr>
        <p:spPr bwMode="auto">
          <a:xfrm>
            <a:off x="3291643" y="5473419"/>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justin@ehrenhofer.org</a:t>
            </a:r>
          </a:p>
        </p:txBody>
      </p:sp>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26BA5-ABF6-417F-9776-244CABD31B27}"/>
              </a:ext>
            </a:extLst>
          </p:cNvPr>
          <p:cNvSpPr/>
          <p:nvPr/>
        </p:nvSpPr>
        <p:spPr>
          <a:xfrm>
            <a:off x="5898047" y="3940312"/>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2" descr="Image result for bitcoin">
            <a:extLst>
              <a:ext uri="{FF2B5EF4-FFF2-40B4-BE49-F238E27FC236}">
                <a16:creationId xmlns:a16="http://schemas.microsoft.com/office/drawing/2014/main" id="{6D79794A-12A5-4E50-AB6C-CA6F57CB2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7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7.40741E-7 L 0.24622 0.02477 " pathEditMode="relative" rAng="0" ptsTypes="AA">
                                      <p:cBhvr>
                                        <p:cTn id="6" dur="2000" fill="hold"/>
                                        <p:tgtEl>
                                          <p:spTgt spid="19"/>
                                        </p:tgtEl>
                                        <p:attrNameLst>
                                          <p:attrName>ppt_x</p:attrName>
                                          <p:attrName>ppt_y</p:attrName>
                                        </p:attrNameLst>
                                      </p:cBhvr>
                                      <p:rCtr x="12305"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A9D-FBCB-4C96-93E3-A176A2234ADE}"/>
              </a:ext>
            </a:extLst>
          </p:cNvPr>
          <p:cNvSpPr>
            <a:spLocks noGrp="1"/>
          </p:cNvSpPr>
          <p:nvPr>
            <p:ph type="title"/>
          </p:nvPr>
        </p:nvSpPr>
        <p:spPr>
          <a:xfrm>
            <a:off x="838200" y="365125"/>
            <a:ext cx="10515600" cy="1325563"/>
          </a:xfrm>
        </p:spPr>
        <p:txBody>
          <a:bodyPr/>
          <a:lstStyle/>
          <a:p>
            <a:pPr algn="ctr"/>
            <a:r>
              <a:rPr lang="en-US" b="1" dirty="0"/>
              <a:t>Why Privacy Matters</a:t>
            </a:r>
          </a:p>
        </p:txBody>
      </p:sp>
    </p:spTree>
    <p:extLst>
      <p:ext uri="{BB962C8B-B14F-4D97-AF65-F5344CB8AC3E}">
        <p14:creationId xmlns:p14="http://schemas.microsoft.com/office/powerpoint/2010/main" val="2027275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most people think privacy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pic>
        <p:nvPicPr>
          <p:cNvPr id="1026" name="Picture 2" descr="Image result for light switch">
            <a:extLst>
              <a:ext uri="{FF2B5EF4-FFF2-40B4-BE49-F238E27FC236}">
                <a16:creationId xmlns:a16="http://schemas.microsoft.com/office/drawing/2014/main" id="{2CAC3AE9-715F-4612-BC3B-883C15D31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003" y="2341181"/>
            <a:ext cx="3289973" cy="439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1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F3C64-EECF-4D9C-B4AF-1BBFB04C81CF}"/>
              </a:ext>
            </a:extLst>
          </p:cNvPr>
          <p:cNvSpPr>
            <a:spLocks noGrp="1"/>
          </p:cNvSpPr>
          <p:nvPr>
            <p:ph idx="1"/>
          </p:nvPr>
        </p:nvSpPr>
        <p:spPr/>
        <p:txBody>
          <a:bodyPr/>
          <a:lstStyle/>
          <a:p>
            <a:pPr marL="0" indent="0">
              <a:buNone/>
            </a:pPr>
            <a:r>
              <a:rPr lang="en-US" dirty="0"/>
              <a:t>What privacy actually is:</a:t>
            </a:r>
          </a:p>
        </p:txBody>
      </p:sp>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Privacy Isn’t Binary</a:t>
            </a:r>
          </a:p>
        </p:txBody>
      </p:sp>
      <p:sp>
        <p:nvSpPr>
          <p:cNvPr id="2" name="Rectangle 1">
            <a:extLst>
              <a:ext uri="{FF2B5EF4-FFF2-40B4-BE49-F238E27FC236}">
                <a16:creationId xmlns:a16="http://schemas.microsoft.com/office/drawing/2014/main" id="{D520688A-5953-4B62-8FB7-A30852C175D2}"/>
              </a:ext>
            </a:extLst>
          </p:cNvPr>
          <p:cNvSpPr/>
          <p:nvPr/>
        </p:nvSpPr>
        <p:spPr>
          <a:xfrm>
            <a:off x="838200" y="3720662"/>
            <a:ext cx="10515600" cy="1411014"/>
          </a:xfrm>
          <a:prstGeom prst="rect">
            <a:avLst/>
          </a:prstGeom>
          <a:gradFill flip="none" rotWithShape="1">
            <a:gsLst>
              <a:gs pos="50000">
                <a:schemeClr val="accent4">
                  <a:lumMod val="60000"/>
                  <a:lumOff val="40000"/>
                </a:schemeClr>
              </a:gs>
              <a:gs pos="0">
                <a:srgbClr val="00B050"/>
              </a:gs>
              <a:gs pos="100000">
                <a:srgbClr val="FF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2D0670-2F2C-4C81-8136-B6865AA537C1}"/>
              </a:ext>
            </a:extLst>
          </p:cNvPr>
          <p:cNvSpPr txBox="1"/>
          <p:nvPr/>
        </p:nvSpPr>
        <p:spPr>
          <a:xfrm>
            <a:off x="838200" y="5266613"/>
            <a:ext cx="1567096" cy="369332"/>
          </a:xfrm>
          <a:prstGeom prst="rect">
            <a:avLst/>
          </a:prstGeom>
          <a:noFill/>
        </p:spPr>
        <p:txBody>
          <a:bodyPr wrap="none" rtlCol="0">
            <a:spAutoFit/>
          </a:bodyPr>
          <a:lstStyle/>
          <a:p>
            <a:r>
              <a:rPr lang="en-US" dirty="0"/>
              <a:t>Perfect Privacy</a:t>
            </a:r>
          </a:p>
        </p:txBody>
      </p:sp>
      <p:sp>
        <p:nvSpPr>
          <p:cNvPr id="6" name="TextBox 5">
            <a:extLst>
              <a:ext uri="{FF2B5EF4-FFF2-40B4-BE49-F238E27FC236}">
                <a16:creationId xmlns:a16="http://schemas.microsoft.com/office/drawing/2014/main" id="{7DA706EB-BCAD-4938-A43C-3E1E5E716E73}"/>
              </a:ext>
            </a:extLst>
          </p:cNvPr>
          <p:cNvSpPr txBox="1"/>
          <p:nvPr/>
        </p:nvSpPr>
        <p:spPr>
          <a:xfrm>
            <a:off x="9207442" y="5266613"/>
            <a:ext cx="2146358" cy="369332"/>
          </a:xfrm>
          <a:prstGeom prst="rect">
            <a:avLst/>
          </a:prstGeom>
          <a:noFill/>
        </p:spPr>
        <p:txBody>
          <a:bodyPr wrap="none" rtlCol="0">
            <a:spAutoFit/>
          </a:bodyPr>
          <a:lstStyle/>
          <a:p>
            <a:pPr algn="r"/>
            <a:r>
              <a:rPr lang="en-US" dirty="0"/>
              <a:t>Perfect Transparency</a:t>
            </a:r>
          </a:p>
        </p:txBody>
      </p:sp>
    </p:spTree>
    <p:extLst>
      <p:ext uri="{BB962C8B-B14F-4D97-AF65-F5344CB8AC3E}">
        <p14:creationId xmlns:p14="http://schemas.microsoft.com/office/powerpoint/2010/main" val="12888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D87B4-596D-49DB-87D0-86CF74A9630B}"/>
              </a:ext>
            </a:extLst>
          </p:cNvPr>
          <p:cNvSpPr>
            <a:spLocks noGrp="1"/>
          </p:cNvSpPr>
          <p:nvPr>
            <p:ph type="title"/>
          </p:nvPr>
        </p:nvSpPr>
        <p:spPr/>
        <p:txBody>
          <a:bodyPr/>
          <a:lstStyle/>
          <a:p>
            <a:pPr algn="ctr"/>
            <a:r>
              <a:rPr lang="en-US" b="1" dirty="0"/>
              <a:t>It All Comes Back to a Threat Model</a:t>
            </a:r>
          </a:p>
        </p:txBody>
      </p:sp>
      <p:pic>
        <p:nvPicPr>
          <p:cNvPr id="2054" name="Picture 6" descr="https://www.eff.org/files/sls-header-plain.png">
            <a:extLst>
              <a:ext uri="{FF2B5EF4-FFF2-40B4-BE49-F238E27FC236}">
                <a16:creationId xmlns:a16="http://schemas.microsoft.com/office/drawing/2014/main" id="{3ECC1A33-C64F-43CD-BFA7-A781FB25D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429"/>
          <a:stretch/>
        </p:blipFill>
        <p:spPr bwMode="auto">
          <a:xfrm>
            <a:off x="0" y="1538013"/>
            <a:ext cx="12192000" cy="53199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AD6E1E8-3351-44D5-8FEF-447E130C7596}"/>
              </a:ext>
            </a:extLst>
          </p:cNvPr>
          <p:cNvSpPr/>
          <p:nvPr/>
        </p:nvSpPr>
        <p:spPr>
          <a:xfrm>
            <a:off x="0" y="1538013"/>
            <a:ext cx="12192000" cy="5319987"/>
          </a:xfrm>
          <a:prstGeom prst="rect">
            <a:avLst/>
          </a:prstGeom>
          <a:gradFill flip="none" rotWithShape="1">
            <a:gsLst>
              <a:gs pos="0">
                <a:schemeClr val="bg1">
                  <a:alpha val="0"/>
                </a:schemeClr>
              </a:gs>
              <a:gs pos="90000">
                <a:schemeClr val="bg1">
                  <a:lumMod val="95000"/>
                  <a:alpha val="0"/>
                </a:schemeClr>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A7005A-FF38-41B4-8E45-139A72547957}"/>
              </a:ext>
            </a:extLst>
          </p:cNvPr>
          <p:cNvSpPr txBox="1"/>
          <p:nvPr/>
        </p:nvSpPr>
        <p:spPr>
          <a:xfrm>
            <a:off x="10864392" y="6551730"/>
            <a:ext cx="1327608" cy="246221"/>
          </a:xfrm>
          <a:prstGeom prst="rect">
            <a:avLst/>
          </a:prstGeom>
          <a:noFill/>
        </p:spPr>
        <p:txBody>
          <a:bodyPr wrap="none" rtlCol="0">
            <a:spAutoFit/>
          </a:bodyPr>
          <a:lstStyle/>
          <a:p>
            <a:r>
              <a:rPr lang="en-US" sz="1000" dirty="0">
                <a:solidFill>
                  <a:schemeClr val="bg1">
                    <a:lumMod val="50000"/>
                  </a:schemeClr>
                </a:solidFill>
              </a:rPr>
              <a:t>Image courtesy of EFF</a:t>
            </a:r>
          </a:p>
        </p:txBody>
      </p:sp>
    </p:spTree>
    <p:extLst>
      <p:ext uri="{BB962C8B-B14F-4D97-AF65-F5344CB8AC3E}">
        <p14:creationId xmlns:p14="http://schemas.microsoft.com/office/powerpoint/2010/main" val="58777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Oval 3"/>
          <p:cNvSpPr/>
          <p:nvPr/>
        </p:nvSpPr>
        <p:spPr>
          <a:xfrm>
            <a:off x="969580" y="248110"/>
            <a:ext cx="10384220"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FFFF"/>
                </a:solidFill>
              </a:rPr>
              <a:t>Bitcoin is NOT (very)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10750</TotalTime>
  <Words>2715</Words>
  <Application>Microsoft Office PowerPoint</Application>
  <PresentationFormat>Widescreen</PresentationFormat>
  <Paragraphs>273</Paragraphs>
  <Slides>32</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PowerPoint Presentation</vt:lpstr>
      <vt:lpstr>PowerPoint Presentation</vt:lpstr>
      <vt:lpstr>PowerPoint Presentation</vt:lpstr>
      <vt:lpstr>PowerPoint Presentation</vt:lpstr>
      <vt:lpstr>Why Privacy Matters</vt:lpstr>
      <vt:lpstr>Privacy Isn’t Binary</vt:lpstr>
      <vt:lpstr>Privacy Isn’t Binary</vt:lpstr>
      <vt:lpstr>It All Comes Back to a Threat Model</vt:lpstr>
      <vt:lpstr>Bitcoin is NOT (very) private!</vt:lpstr>
      <vt:lpstr>People Started Adding Tools to Bitcoin</vt:lpstr>
      <vt:lpstr>People Started Adding Tools to Bitcoin</vt:lpstr>
      <vt:lpstr>People Started Adding Tools to Bitcoin</vt:lpstr>
      <vt:lpstr>Coins Worth Talking About</vt:lpstr>
      <vt:lpstr>The Monero Difference</vt:lpstr>
      <vt:lpstr>Ring Signatures &amp; RingCT</vt:lpstr>
      <vt:lpstr>Ring Signatures &amp; RingCT</vt:lpstr>
      <vt:lpstr>Ring Signatures &amp; RingCT</vt:lpstr>
      <vt:lpstr>Ring Signatures &amp; RingCT</vt:lpstr>
      <vt:lpstr>PowerPoint Presentation</vt:lpstr>
      <vt:lpstr>PowerPoint Presentation</vt:lpstr>
      <vt:lpstr>Stealth Addresses</vt:lpstr>
      <vt:lpstr>Summary</vt:lpstr>
      <vt:lpstr>Summary</vt:lpstr>
      <vt:lpstr>Things Get Complicated Quickly</vt:lpstr>
      <vt:lpstr>Mandatory Privacy Matters</vt:lpstr>
      <vt:lpstr>Available Wallets</vt:lpstr>
      <vt:lpstr>What’s Next? Addressing Transaction Size</vt:lpstr>
      <vt:lpstr>What’s Next? Side Chains</vt:lpstr>
      <vt:lpstr>XMR.TO – Pay Bitcoin Addresses with Monero</vt:lpstr>
      <vt:lpstr>…and you can buy stuff from Mariah Carey</vt:lpstr>
      <vt:lpstr>Why Monero?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440</cp:revision>
  <cp:lastPrinted>2017-08-17T21:19:45Z</cp:lastPrinted>
  <dcterms:created xsi:type="dcterms:W3CDTF">2017-03-04T17:33:52Z</dcterms:created>
  <dcterms:modified xsi:type="dcterms:W3CDTF">2018-06-05T19:14:34Z</dcterms:modified>
</cp:coreProperties>
</file>